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99" r:id="rId6"/>
  </p:sldMasterIdLst>
  <p:notesMasterIdLst>
    <p:notesMasterId r:id="rId40"/>
  </p:notesMasterIdLst>
  <p:sldIdLst>
    <p:sldId id="347" r:id="rId7"/>
    <p:sldId id="1776" r:id="rId8"/>
    <p:sldId id="1784" r:id="rId9"/>
    <p:sldId id="378" r:id="rId10"/>
    <p:sldId id="1760" r:id="rId11"/>
    <p:sldId id="1759" r:id="rId12"/>
    <p:sldId id="1764" r:id="rId13"/>
    <p:sldId id="1756" r:id="rId14"/>
    <p:sldId id="1785" r:id="rId15"/>
    <p:sldId id="1765" r:id="rId16"/>
    <p:sldId id="1757" r:id="rId17"/>
    <p:sldId id="1779" r:id="rId18"/>
    <p:sldId id="1766" r:id="rId19"/>
    <p:sldId id="1767" r:id="rId20"/>
    <p:sldId id="1758" r:id="rId21"/>
    <p:sldId id="1761" r:id="rId22"/>
    <p:sldId id="1753" r:id="rId23"/>
    <p:sldId id="1787" r:id="rId24"/>
    <p:sldId id="1786" r:id="rId25"/>
    <p:sldId id="383" r:id="rId26"/>
    <p:sldId id="1752" r:id="rId27"/>
    <p:sldId id="1768" r:id="rId28"/>
    <p:sldId id="1772" r:id="rId29"/>
    <p:sldId id="1788" r:id="rId30"/>
    <p:sldId id="1781" r:id="rId31"/>
    <p:sldId id="1780" r:id="rId32"/>
    <p:sldId id="1783" r:id="rId33"/>
    <p:sldId id="1782" r:id="rId34"/>
    <p:sldId id="1775" r:id="rId35"/>
    <p:sldId id="1771" r:id="rId36"/>
    <p:sldId id="1778" r:id="rId37"/>
    <p:sldId id="1773" r:id="rId38"/>
    <p:sldId id="52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hui Hu" initials="CH" lastIdx="2" clrIdx="0">
    <p:extLst>
      <p:ext uri="{19B8F6BF-5375-455C-9EA6-DF929625EA0E}">
        <p15:presenceInfo xmlns:p15="http://schemas.microsoft.com/office/powerpoint/2012/main" userId="S::chenhhu@microsoft.com::8157bc92-2d12-4bc9-9270-bab51c673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FFCC"/>
    <a:srgbClr val="E4801C"/>
    <a:srgbClr val="3E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40877-7886-4368-8B25-3111C9A03F07}" v="639" dt="2019-02-27T06:12:42.305"/>
    <p1510:client id="{4DAC9A24-34E7-4087-BDA5-6E25FFBDF992}" v="4749" dt="2019-02-27T14:55:29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79810" autoAdjust="0"/>
  </p:normalViewPr>
  <p:slideViewPr>
    <p:cSldViewPr snapToGrid="0">
      <p:cViewPr varScale="1">
        <p:scale>
          <a:sx n="51" d="100"/>
          <a:sy n="51" d="100"/>
        </p:scale>
        <p:origin x="12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590AF-496B-4574-84AD-D91D1251122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05875-DFF6-4EBA-AA27-2D5E5ADC9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B30A1-C796-4127-A930-F4EDFF75EE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75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3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25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50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6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99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14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79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06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97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4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08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66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5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87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8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0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4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31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7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4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5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11653523" cy="1162178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96035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69239" y="2077800"/>
            <a:ext cx="6274975" cy="359258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1" y="2077814"/>
            <a:ext cx="6276531" cy="1793104"/>
          </a:xfrm>
          <a:noFill/>
        </p:spPr>
        <p:txBody>
          <a:bodyPr lIns="146304" tIns="91440" rIns="146304" bIns="91440" anchor="t" anchorCtr="0"/>
          <a:lstStyle>
            <a:lvl1pPr>
              <a:defRPr sz="5295" spc="-99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3877276"/>
            <a:ext cx="6276531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gray">
          <a:xfrm>
            <a:off x="448525" y="485812"/>
            <a:ext cx="1648360" cy="353933"/>
            <a:chOff x="457200" y="1643393"/>
            <a:chExt cx="4492753" cy="9645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1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3988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7683" y="2084173"/>
            <a:ext cx="6276531" cy="1793104"/>
          </a:xfrm>
          <a:noFill/>
        </p:spPr>
        <p:txBody>
          <a:bodyPr lIns="146304" tIns="91440" rIns="146304" bIns="91440" anchor="t" anchorCtr="0"/>
          <a:lstStyle>
            <a:lvl1pPr>
              <a:defRPr sz="5295" spc="-99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3877276"/>
            <a:ext cx="6276531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gray">
          <a:xfrm>
            <a:off x="448525" y="485812"/>
            <a:ext cx="1648360" cy="353933"/>
            <a:chOff x="457200" y="1643393"/>
            <a:chExt cx="4492753" cy="9645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1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991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3"/>
            <a:ext cx="627341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8067760" cy="1793104"/>
          </a:xfrm>
          <a:noFill/>
        </p:spPr>
        <p:txBody>
          <a:bodyPr lIns="146304" tIns="91440" rIns="146304" bIns="91440" anchor="t" anchorCtr="0"/>
          <a:lstStyle>
            <a:lvl1pPr>
              <a:defRPr sz="5295" spc="-99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gray">
          <a:xfrm>
            <a:off x="448525" y="6034002"/>
            <a:ext cx="1648360" cy="353933"/>
            <a:chOff x="457200" y="1643393"/>
            <a:chExt cx="4492753" cy="964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0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19324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78"/>
            <a:ext cx="11653523" cy="19889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2" indent="0">
              <a:buNone/>
              <a:defRPr/>
            </a:lvl3pPr>
            <a:lvl4pPr marL="448182" indent="0">
              <a:buNone/>
              <a:defRPr/>
            </a:lvl4pPr>
            <a:lvl5pPr marL="67227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665224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78"/>
            <a:ext cx="11653523" cy="19889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2" indent="0">
              <a:buNone/>
              <a:defRPr/>
            </a:lvl3pPr>
            <a:lvl4pPr marL="448182" indent="0">
              <a:buNone/>
              <a:defRPr/>
            </a:lvl4pPr>
            <a:lvl5pPr marL="67227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02743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9"/>
            <a:ext cx="11653523" cy="2001061"/>
          </a:xfrm>
        </p:spPr>
        <p:txBody>
          <a:bodyPr>
            <a:spAutoFit/>
          </a:bodyPr>
          <a:lstStyle>
            <a:lvl1pPr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3998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9"/>
            <a:ext cx="11653523" cy="2001061"/>
          </a:xfrm>
        </p:spPr>
        <p:txBody>
          <a:bodyPr>
            <a:spAutoFit/>
          </a:bodyPr>
          <a:lstStyle>
            <a:lvl1pPr>
              <a:defRPr sz="3529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9030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8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4" indent="0">
              <a:buNone/>
              <a:tabLst/>
              <a:defRPr sz="1961"/>
            </a:lvl3pPr>
            <a:lvl4pPr marL="451295" indent="0">
              <a:buNone/>
              <a:defRPr/>
            </a:lvl4pPr>
            <a:lvl5pPr marL="672274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8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4" indent="0">
              <a:buNone/>
              <a:tabLst/>
              <a:defRPr sz="1961"/>
            </a:lvl3pPr>
            <a:lvl4pPr marL="451295" indent="0">
              <a:buNone/>
              <a:defRPr/>
            </a:lvl4pPr>
            <a:lvl5pPr marL="672274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73661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8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4" indent="0">
              <a:buNone/>
              <a:tabLst/>
              <a:defRPr sz="1961"/>
            </a:lvl3pPr>
            <a:lvl4pPr marL="451295" indent="0">
              <a:buNone/>
              <a:defRPr/>
            </a:lvl4pPr>
            <a:lvl5pPr marL="672274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8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4" indent="0">
              <a:buNone/>
              <a:tabLst/>
              <a:defRPr sz="1961"/>
            </a:lvl3pPr>
            <a:lvl4pPr marL="451295" indent="0">
              <a:buNone/>
              <a:defRPr/>
            </a:lvl4pPr>
            <a:lvl5pPr marL="672274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6046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7"/>
            <a:ext cx="5378548" cy="1946751"/>
          </a:xfrm>
        </p:spPr>
        <p:txBody>
          <a:bodyPr wrap="square">
            <a:spAutoFit/>
          </a:bodyPr>
          <a:lstStyle>
            <a:lvl1pPr marL="281670" indent="-28167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690" indent="-228596">
              <a:defRPr sz="2353"/>
            </a:lvl2pPr>
            <a:lvl3pPr marL="685786" indent="-165097">
              <a:tabLst/>
              <a:defRPr sz="1961"/>
            </a:lvl3pPr>
            <a:lvl4pPr marL="863581" indent="-177797">
              <a:defRPr/>
            </a:lvl4pPr>
            <a:lvl5pPr marL="1028678" indent="-16509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7"/>
            <a:ext cx="5378548" cy="1946751"/>
          </a:xfrm>
        </p:spPr>
        <p:txBody>
          <a:bodyPr wrap="square">
            <a:spAutoFit/>
          </a:bodyPr>
          <a:lstStyle>
            <a:lvl1pPr marL="281670" indent="-28167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690" indent="-228596">
              <a:defRPr sz="2353"/>
            </a:lvl2pPr>
            <a:lvl3pPr marL="685786" indent="-165097">
              <a:tabLst/>
              <a:defRPr sz="1961"/>
            </a:lvl3pPr>
            <a:lvl4pPr marL="863581" indent="-177797">
              <a:defRPr/>
            </a:lvl4pPr>
            <a:lvl5pPr marL="1028678" indent="-16509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992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7"/>
            <a:ext cx="5378548" cy="1946751"/>
          </a:xfrm>
        </p:spPr>
        <p:txBody>
          <a:bodyPr wrap="square">
            <a:spAutoFit/>
          </a:bodyPr>
          <a:lstStyle>
            <a:lvl1pPr marL="281670" indent="-28167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690" indent="-228596">
              <a:defRPr sz="2353"/>
            </a:lvl2pPr>
            <a:lvl3pPr marL="685786" indent="-165097">
              <a:tabLst/>
              <a:defRPr sz="1961"/>
            </a:lvl3pPr>
            <a:lvl4pPr marL="863581" indent="-177797">
              <a:defRPr/>
            </a:lvl4pPr>
            <a:lvl5pPr marL="1028678" indent="-16509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7"/>
            <a:ext cx="5378548" cy="1946751"/>
          </a:xfrm>
        </p:spPr>
        <p:txBody>
          <a:bodyPr wrap="square">
            <a:spAutoFit/>
          </a:bodyPr>
          <a:lstStyle>
            <a:lvl1pPr marL="281670" indent="-28167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690" indent="-228596">
              <a:defRPr sz="2353"/>
            </a:lvl2pPr>
            <a:lvl3pPr marL="685786" indent="-165097">
              <a:tabLst/>
              <a:defRPr sz="1961"/>
            </a:lvl3pPr>
            <a:lvl4pPr marL="863581" indent="-177797">
              <a:defRPr/>
            </a:lvl4pPr>
            <a:lvl5pPr marL="1028678" indent="-16509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444289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40361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9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9"/>
            <a:ext cx="9860675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8357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9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291272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11653523" cy="1162178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65610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11653523" cy="1162178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2878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11653523" cy="1162178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03108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25387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807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28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449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45723" rIns="45723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80" fontAlgn="base">
              <a:spcBef>
                <a:spcPct val="0"/>
              </a:spcBef>
              <a:spcAft>
                <a:spcPct val="0"/>
              </a:spcAft>
            </a:pPr>
            <a:endParaRPr lang="en-US" sz="176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4"/>
            <a:ext cx="11653523" cy="1960345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1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7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49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6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3783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1" y="6170059"/>
            <a:ext cx="11623331" cy="3953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01" eaLnBrk="0" hangingPunct="0"/>
            <a:r>
              <a:rPr lang="en-US" sz="687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50203" y="3083653"/>
            <a:ext cx="3223861" cy="6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4918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40" y="1189178"/>
            <a:ext cx="11653523" cy="2399311"/>
          </a:xfrm>
          <a:prstGeom prst="rect">
            <a:avLst/>
          </a:prstGeom>
        </p:spPr>
        <p:txBody>
          <a:bodyPr/>
          <a:lstStyle>
            <a:lvl1pPr marL="284784" indent="-284784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27" indent="-275446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10" indent="-284784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01" indent="-224092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193" indent="-224092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559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B98D-FC97-474A-BEAF-9797A7BD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BAC97-6973-43E5-9C6A-002688E4A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A601D-F379-4C48-9144-6822AB96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EAFD-E505-434F-B0D9-4F73510A3C9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C6753-D215-442E-B577-2C21B23B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6982-7BB1-44E1-B3F1-73AB2B14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078-0459-4063-A5F5-8AD067194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67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73897"/>
            <a:ext cx="12192000" cy="1143000"/>
          </a:xfrm>
        </p:spPr>
        <p:txBody>
          <a:bodyPr/>
          <a:lstStyle>
            <a:lvl1pPr>
              <a:defRPr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12573"/>
            <a:ext cx="12192000" cy="627864"/>
          </a:xfrm>
        </p:spPr>
        <p:txBody>
          <a:bodyPr/>
          <a:lstStyle>
            <a:lvl1pPr marL="0" indent="0" algn="ctr">
              <a:buNone/>
              <a:defRPr sz="3200" spc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7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865" y="0"/>
            <a:ext cx="12190271" cy="6858000"/>
          </a:xfrm>
          <a:prstGeom prst="rect">
            <a:avLst/>
          </a:prstGeom>
        </p:spPr>
      </p:pic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white">
          <a:xfrm>
            <a:off x="451632" y="470067"/>
            <a:ext cx="1423303" cy="30482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white">
          <a:xfrm>
            <a:off x="288431" y="2094720"/>
            <a:ext cx="11653523" cy="1593341"/>
          </a:xfrm>
          <a:prstGeom prst="rect">
            <a:avLst/>
          </a:prstGeom>
          <a:noFill/>
        </p:spPr>
        <p:txBody>
          <a:bodyPr wrap="square" lIns="134464" tIns="143428" rIns="134464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4705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Machine Learning,</a:t>
            </a:r>
            <a:r>
              <a:rPr lang="en-US" sz="4705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 Analytics,</a:t>
            </a:r>
            <a:br>
              <a:rPr lang="en-US" sz="4705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</a:br>
            <a:r>
              <a:rPr lang="en-US" sz="4705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&amp; </a:t>
            </a:r>
            <a:r>
              <a:rPr lang="en-US" sz="4705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Data Science Conference</a:t>
            </a:r>
            <a:endParaRPr lang="en-US" sz="5882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 Light"/>
            </a:endParaRPr>
          </a:p>
        </p:txBody>
      </p:sp>
      <p:sp>
        <p:nvSpPr>
          <p:cNvPr id="10" name="TextBox 9"/>
          <p:cNvSpPr txBox="1"/>
          <p:nvPr userDrawn="1"/>
        </p:nvSpPr>
        <p:spPr bwMode="white">
          <a:xfrm>
            <a:off x="288431" y="3641718"/>
            <a:ext cx="9994611" cy="724246"/>
          </a:xfrm>
          <a:prstGeom prst="rect">
            <a:avLst/>
          </a:prstGeom>
          <a:noFill/>
        </p:spPr>
        <p:txBody>
          <a:bodyPr wrap="square" lIns="134464" tIns="143428" rIns="134464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3137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June 8–9</a:t>
            </a:r>
            <a:r>
              <a:rPr lang="en-US" sz="3137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 </a:t>
            </a:r>
            <a:r>
              <a:rPr lang="en-US" sz="3137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| MSCC, Redmond, WA</a:t>
            </a:r>
          </a:p>
        </p:txBody>
      </p:sp>
    </p:spTree>
    <p:extLst>
      <p:ext uri="{BB962C8B-B14F-4D97-AF65-F5344CB8AC3E}">
        <p14:creationId xmlns:p14="http://schemas.microsoft.com/office/powerpoint/2010/main" val="1884880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35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44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2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72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3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0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47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7171399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4780989"/>
            <a:ext cx="7170264" cy="724246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7439504" y="0"/>
            <a:ext cx="475249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7439504" y="0"/>
            <a:ext cx="2690364" cy="6858000"/>
          </a:xfrm>
          <a:prstGeom prst="rect">
            <a:avLst/>
          </a:prstGeom>
          <a:gradFill flip="none" rotWithShape="1">
            <a:gsLst>
              <a:gs pos="0">
                <a:srgbClr val="E6E6E6">
                  <a:alpha val="5000"/>
                </a:srgbClr>
              </a:gs>
              <a:gs pos="100000">
                <a:srgbClr val="E6E6E6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90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7170263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7439504" y="0"/>
            <a:ext cx="4752496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7439504" y="0"/>
            <a:ext cx="2690364" cy="6858000"/>
          </a:xfrm>
          <a:prstGeom prst="rect">
            <a:avLst/>
          </a:prstGeom>
          <a:gradFill flip="none" rotWithShape="1">
            <a:gsLst>
              <a:gs pos="0">
                <a:srgbClr val="E6E6E6">
                  <a:alpha val="5000"/>
                </a:srgbClr>
              </a:gs>
              <a:gs pos="100000">
                <a:srgbClr val="E6E6E6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60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50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152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877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7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807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08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2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1365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5.emf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2" y="1189179"/>
            <a:ext cx="11653521" cy="205530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08750" y="2991034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9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719" r:id="rId26"/>
  </p:sldLayoutIdLst>
  <p:transition>
    <p:fade/>
  </p:transition>
  <p:txStyles>
    <p:titleStyle>
      <a:lvl1pPr algn="l" defTabSz="914344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37" marR="0" indent="-336137" algn="l" defTabSz="91434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76" marR="0" indent="-236541" algn="l" defTabSz="91434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19" marR="0" indent="-224092" algn="l" defTabSz="91434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09" marR="0" indent="-224092" algn="l" defTabSz="91434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00" marR="0" indent="-224092" algn="l" defTabSz="91434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46" indent="-228586" algn="l" defTabSz="914344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9" indent="-228586" algn="l" defTabSz="914344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2" indent="-228586" algn="l" defTabSz="914344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4" indent="-228586" algn="l" defTabSz="914344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6" algn="l" defTabSz="91434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9" algn="l" defTabSz="91434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2" algn="l" defTabSz="91434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3" algn="l" defTabSz="91434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4" algn="l" defTabSz="91434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8" algn="l" defTabSz="91434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7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4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1822501"/>
            <a:ext cx="11887199" cy="1680460"/>
          </a:xfrm>
        </p:spPr>
        <p:txBody>
          <a:bodyPr/>
          <a:lstStyle/>
          <a:p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Dilated Neural Networks for Time Series Forecasting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1" y="6238913"/>
            <a:ext cx="1138305" cy="244075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08450" y="3429000"/>
            <a:ext cx="11341427" cy="1514261"/>
          </a:xfrm>
          <a:prstGeom prst="rect">
            <a:avLst/>
          </a:prstGeom>
          <a:noFill/>
        </p:spPr>
        <p:txBody>
          <a:bodyPr vert="horz" wrap="square" lIns="91440" tIns="91440" rIns="91440" bIns="9144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58" kern="120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sz="2400" spc="-99" dirty="0">
                <a:gradFill>
                  <a:gsLst>
                    <a:gs pos="100000">
                      <a:prstClr val="white"/>
                    </a:gs>
                    <a:gs pos="0">
                      <a:prstClr val="white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Chenhui Hu</a:t>
            </a:r>
          </a:p>
          <a:p>
            <a:pPr defTabSz="914377">
              <a:defRPr/>
            </a:pPr>
            <a:endParaRPr lang="en-US" sz="2400" spc="-99" dirty="0">
              <a:gradFill>
                <a:gsLst>
                  <a:gs pos="100000">
                    <a:prstClr val="white"/>
                  </a:gs>
                  <a:gs pos="0">
                    <a:prstClr val="white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14377">
              <a:defRPr/>
            </a:pPr>
            <a:r>
              <a:rPr lang="en-US" sz="2400" spc="-99" dirty="0">
                <a:gradFill>
                  <a:gsLst>
                    <a:gs pos="100000">
                      <a:prstClr val="white"/>
                    </a:gs>
                    <a:gs pos="0">
                      <a:prstClr val="white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Data Scientist</a:t>
            </a:r>
          </a:p>
          <a:p>
            <a:pPr defTabSz="914377">
              <a:defRPr/>
            </a:pPr>
            <a:r>
              <a:rPr lang="en-US" sz="2400" spc="-99" dirty="0">
                <a:gradFill>
                  <a:gsLst>
                    <a:gs pos="100000">
                      <a:prstClr val="white"/>
                    </a:gs>
                    <a:gs pos="0">
                      <a:prstClr val="white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Cloud &amp; Enterprise</a:t>
            </a:r>
          </a:p>
        </p:txBody>
      </p:sp>
    </p:spTree>
    <p:extLst>
      <p:ext uri="{BB962C8B-B14F-4D97-AF65-F5344CB8AC3E}">
        <p14:creationId xmlns:p14="http://schemas.microsoft.com/office/powerpoint/2010/main" val="315606786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altLang="zh-CN" dirty="0"/>
              <a:t>Dilated CNN Overview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408B1-8B61-4887-8CD0-8977410DC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245561"/>
            <a:ext cx="11922760" cy="26052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/>
              <a:t>CNN with dilated causal conv. layers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400" dirty="0">
                <a:latin typeface="+mj-lt"/>
              </a:rPr>
              <a:t>Basic setup: dilated conv. layers + output layer</a:t>
            </a:r>
            <a:endParaRPr lang="en-US" altLang="zh-CN" sz="2204" dirty="0">
              <a:latin typeface="+mj-lt"/>
            </a:endParaRP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204" dirty="0">
                <a:latin typeface="+mj-lt"/>
              </a:rPr>
              <a:t>Advanced: skip connections, dropout, batch normalization, gated activation units, 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Examples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4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WaveNet for audio synthesis </a:t>
            </a:r>
            <a:endParaRPr lang="en-US" altLang="zh-CN" sz="2204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  <a:latin typeface="Segoe UI Light"/>
            </a:endParaRP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204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Temporal CNN for sequence modeling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4B806-D008-40CC-8B7F-52BEBC1E2DB3}"/>
              </a:ext>
            </a:extLst>
          </p:cNvPr>
          <p:cNvSpPr/>
          <p:nvPr/>
        </p:nvSpPr>
        <p:spPr>
          <a:xfrm>
            <a:off x="3268639" y="6568487"/>
            <a:ext cx="8923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200" dirty="0">
                <a:solidFill>
                  <a:srgbClr val="505050"/>
                </a:solidFill>
                <a:latin typeface="Segoe UI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Bai, </a:t>
            </a:r>
            <a:r>
              <a:rPr lang="en-US" sz="1200" dirty="0">
                <a:solidFill>
                  <a:srgbClr val="505050"/>
                </a:solidFill>
                <a:latin typeface="Segoe UI"/>
              </a:rPr>
              <a:t>J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</a:t>
            </a:r>
            <a:r>
              <a:rPr lang="en-US" sz="1200" dirty="0">
                <a:solidFill>
                  <a:srgbClr val="505050"/>
                </a:solidFill>
                <a:latin typeface="Segoe UI"/>
              </a:rPr>
              <a:t>Kolter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and V.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Koltun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</a:t>
            </a:r>
            <a:r>
              <a:rPr lang="en-US" sz="1200" dirty="0">
                <a:solidFill>
                  <a:srgbClr val="505050"/>
                </a:solidFill>
              </a:rPr>
              <a:t>An Empirical Evaluation of Generic Convolutional and Recurrent Networks for Sequence Modeling.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2DACC6-869B-4AD9-BACB-029AA8C11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764" y="3761543"/>
            <a:ext cx="7319750" cy="27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13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1-D Convolution for Time Series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E9A1DC92-D93C-49EE-A9BE-76455E9D9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305246"/>
              </p:ext>
            </p:extLst>
          </p:nvPr>
        </p:nvGraphicFramePr>
        <p:xfrm>
          <a:off x="913632" y="1773160"/>
          <a:ext cx="6664700" cy="2966720"/>
        </p:xfrm>
        <a:graphic>
          <a:graphicData uri="http://schemas.openxmlformats.org/drawingml/2006/table">
            <a:tbl>
              <a:tblPr firstRow="1" bandRow="1"/>
              <a:tblGrid>
                <a:gridCol w="1444870">
                  <a:extLst>
                    <a:ext uri="{9D8B030D-6E8A-4147-A177-3AD203B41FA5}">
                      <a16:colId xmlns:a16="http://schemas.microsoft.com/office/drawing/2014/main" val="3253400957"/>
                    </a:ext>
                  </a:extLst>
                </a:gridCol>
                <a:gridCol w="1221010">
                  <a:extLst>
                    <a:ext uri="{9D8B030D-6E8A-4147-A177-3AD203B41FA5}">
                      <a16:colId xmlns:a16="http://schemas.microsoft.com/office/drawing/2014/main" val="892258744"/>
                    </a:ext>
                  </a:extLst>
                </a:gridCol>
                <a:gridCol w="1332940">
                  <a:extLst>
                    <a:ext uri="{9D8B030D-6E8A-4147-A177-3AD203B41FA5}">
                      <a16:colId xmlns:a16="http://schemas.microsoft.com/office/drawing/2014/main" val="1569462858"/>
                    </a:ext>
                  </a:extLst>
                </a:gridCol>
                <a:gridCol w="1267280">
                  <a:extLst>
                    <a:ext uri="{9D8B030D-6E8A-4147-A177-3AD203B41FA5}">
                      <a16:colId xmlns:a16="http://schemas.microsoft.com/office/drawing/2014/main" val="2685267636"/>
                    </a:ext>
                  </a:extLst>
                </a:gridCol>
                <a:gridCol w="1398600">
                  <a:extLst>
                    <a:ext uri="{9D8B030D-6E8A-4147-A177-3AD203B41FA5}">
                      <a16:colId xmlns:a16="http://schemas.microsoft.com/office/drawing/2014/main" val="297866873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Feature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Feature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Feature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Feature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6298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3935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25535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82131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6502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136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8504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6510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CCC6BF4-1C2D-4612-B39C-48E6F1067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86461"/>
              </p:ext>
            </p:extLst>
          </p:nvPr>
        </p:nvGraphicFramePr>
        <p:xfrm>
          <a:off x="1010824" y="5212162"/>
          <a:ext cx="6470316" cy="999490"/>
        </p:xfrm>
        <a:graphic>
          <a:graphicData uri="http://schemas.openxmlformats.org/drawingml/2006/table">
            <a:tbl>
              <a:tblPr bandRow="1"/>
              <a:tblGrid>
                <a:gridCol w="1617579">
                  <a:extLst>
                    <a:ext uri="{9D8B030D-6E8A-4147-A177-3AD203B41FA5}">
                      <a16:colId xmlns:a16="http://schemas.microsoft.com/office/drawing/2014/main" val="2061205605"/>
                    </a:ext>
                  </a:extLst>
                </a:gridCol>
                <a:gridCol w="1617579">
                  <a:extLst>
                    <a:ext uri="{9D8B030D-6E8A-4147-A177-3AD203B41FA5}">
                      <a16:colId xmlns:a16="http://schemas.microsoft.com/office/drawing/2014/main" val="2605841448"/>
                    </a:ext>
                  </a:extLst>
                </a:gridCol>
                <a:gridCol w="1617579">
                  <a:extLst>
                    <a:ext uri="{9D8B030D-6E8A-4147-A177-3AD203B41FA5}">
                      <a16:colId xmlns:a16="http://schemas.microsoft.com/office/drawing/2014/main" val="745383781"/>
                    </a:ext>
                  </a:extLst>
                </a:gridCol>
                <a:gridCol w="1617579">
                  <a:extLst>
                    <a:ext uri="{9D8B030D-6E8A-4147-A177-3AD203B41FA5}">
                      <a16:colId xmlns:a16="http://schemas.microsoft.com/office/drawing/2014/main" val="295499605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85199"/>
                  </a:ext>
                </a:extLst>
              </a:tr>
              <a:tr h="239118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64390"/>
                  </a:ext>
                </a:extLst>
              </a:tr>
              <a:tr h="239118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8200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CBFF8D7-A287-4B18-B0C5-895F67C4E2A1}"/>
              </a:ext>
            </a:extLst>
          </p:cNvPr>
          <p:cNvSpPr txBox="1"/>
          <p:nvPr/>
        </p:nvSpPr>
        <p:spPr>
          <a:xfrm>
            <a:off x="285310" y="5527241"/>
            <a:ext cx="66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Filter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2B84B10-9D1C-4282-989C-D5F1C3D95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79416"/>
              </p:ext>
            </p:extLst>
          </p:nvPr>
        </p:nvGraphicFramePr>
        <p:xfrm>
          <a:off x="8363088" y="2767140"/>
          <a:ext cx="3134052" cy="3517900"/>
        </p:xfrm>
        <a:graphic>
          <a:graphicData uri="http://schemas.openxmlformats.org/drawingml/2006/table">
            <a:tbl>
              <a:tblPr firstRow="1" bandRow="1"/>
              <a:tblGrid>
                <a:gridCol w="1567026">
                  <a:extLst>
                    <a:ext uri="{9D8B030D-6E8A-4147-A177-3AD203B41FA5}">
                      <a16:colId xmlns:a16="http://schemas.microsoft.com/office/drawing/2014/main" val="2703729059"/>
                    </a:ext>
                  </a:extLst>
                </a:gridCol>
                <a:gridCol w="1567026">
                  <a:extLst>
                    <a:ext uri="{9D8B030D-6E8A-4147-A177-3AD203B41FA5}">
                      <a16:colId xmlns:a16="http://schemas.microsoft.com/office/drawing/2014/main" val="395370676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5398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1, 2,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23464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2, 3,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1.9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43498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3, 4, 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769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4, 5, 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446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Timestamp 5, 6, 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58557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5B7F7AB-3C4F-4679-BE02-F7CB3D196B01}"/>
              </a:ext>
            </a:extLst>
          </p:cNvPr>
          <p:cNvSpPr/>
          <p:nvPr/>
        </p:nvSpPr>
        <p:spPr>
          <a:xfrm>
            <a:off x="2466609" y="2143048"/>
            <a:ext cx="4995746" cy="109409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4C7D6E7-E9F6-4802-BAAE-55915415D213}"/>
              </a:ext>
            </a:extLst>
          </p:cNvPr>
          <p:cNvSpPr/>
          <p:nvPr/>
        </p:nvSpPr>
        <p:spPr>
          <a:xfrm>
            <a:off x="10374685" y="3124720"/>
            <a:ext cx="717396" cy="37548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6A41D1-B932-42CE-8091-C89F7FE99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088" y="1557185"/>
            <a:ext cx="3288471" cy="9468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9E03FE-839C-4EE5-8A7B-A8CB21EEA9A7}"/>
              </a:ext>
            </a:extLst>
          </p:cNvPr>
          <p:cNvCxnSpPr>
            <a:cxnSpLocks/>
          </p:cNvCxnSpPr>
          <p:nvPr/>
        </p:nvCxnSpPr>
        <p:spPr>
          <a:xfrm>
            <a:off x="614597" y="2143048"/>
            <a:ext cx="0" cy="259683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73666A-AD7C-4C06-AEAC-C6B44C7A7ECC}"/>
              </a:ext>
            </a:extLst>
          </p:cNvPr>
          <p:cNvSpPr txBox="1"/>
          <p:nvPr/>
        </p:nvSpPr>
        <p:spPr>
          <a:xfrm>
            <a:off x="7528903" y="5412942"/>
            <a:ext cx="867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kernel 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size = 3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E4DE4BC-C221-4D05-9018-F9316CA70DDC}"/>
              </a:ext>
            </a:extLst>
          </p:cNvPr>
          <p:cNvSpPr/>
          <p:nvPr/>
        </p:nvSpPr>
        <p:spPr>
          <a:xfrm>
            <a:off x="7481140" y="5212162"/>
            <a:ext cx="59241" cy="99949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377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1-D Convolution for Time Series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E9A1DC92-D93C-49EE-A9BE-76455E9D92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13632" y="1773160"/>
          <a:ext cx="6664700" cy="2966720"/>
        </p:xfrm>
        <a:graphic>
          <a:graphicData uri="http://schemas.openxmlformats.org/drawingml/2006/table">
            <a:tbl>
              <a:tblPr firstRow="1" bandRow="1"/>
              <a:tblGrid>
                <a:gridCol w="1444870">
                  <a:extLst>
                    <a:ext uri="{9D8B030D-6E8A-4147-A177-3AD203B41FA5}">
                      <a16:colId xmlns:a16="http://schemas.microsoft.com/office/drawing/2014/main" val="3253400957"/>
                    </a:ext>
                  </a:extLst>
                </a:gridCol>
                <a:gridCol w="1221010">
                  <a:extLst>
                    <a:ext uri="{9D8B030D-6E8A-4147-A177-3AD203B41FA5}">
                      <a16:colId xmlns:a16="http://schemas.microsoft.com/office/drawing/2014/main" val="892258744"/>
                    </a:ext>
                  </a:extLst>
                </a:gridCol>
                <a:gridCol w="1332940">
                  <a:extLst>
                    <a:ext uri="{9D8B030D-6E8A-4147-A177-3AD203B41FA5}">
                      <a16:colId xmlns:a16="http://schemas.microsoft.com/office/drawing/2014/main" val="1569462858"/>
                    </a:ext>
                  </a:extLst>
                </a:gridCol>
                <a:gridCol w="1267280">
                  <a:extLst>
                    <a:ext uri="{9D8B030D-6E8A-4147-A177-3AD203B41FA5}">
                      <a16:colId xmlns:a16="http://schemas.microsoft.com/office/drawing/2014/main" val="2685267636"/>
                    </a:ext>
                  </a:extLst>
                </a:gridCol>
                <a:gridCol w="1398600">
                  <a:extLst>
                    <a:ext uri="{9D8B030D-6E8A-4147-A177-3AD203B41FA5}">
                      <a16:colId xmlns:a16="http://schemas.microsoft.com/office/drawing/2014/main" val="297866873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Feature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Feature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Feature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Feature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6298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3935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25535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82131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6502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136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8504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6510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CCC6BF4-1C2D-4612-B39C-48E6F10675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0824" y="5212162"/>
          <a:ext cx="6470316" cy="999490"/>
        </p:xfrm>
        <a:graphic>
          <a:graphicData uri="http://schemas.openxmlformats.org/drawingml/2006/table">
            <a:tbl>
              <a:tblPr bandRow="1"/>
              <a:tblGrid>
                <a:gridCol w="1617579">
                  <a:extLst>
                    <a:ext uri="{9D8B030D-6E8A-4147-A177-3AD203B41FA5}">
                      <a16:colId xmlns:a16="http://schemas.microsoft.com/office/drawing/2014/main" val="2061205605"/>
                    </a:ext>
                  </a:extLst>
                </a:gridCol>
                <a:gridCol w="1617579">
                  <a:extLst>
                    <a:ext uri="{9D8B030D-6E8A-4147-A177-3AD203B41FA5}">
                      <a16:colId xmlns:a16="http://schemas.microsoft.com/office/drawing/2014/main" val="2605841448"/>
                    </a:ext>
                  </a:extLst>
                </a:gridCol>
                <a:gridCol w="1617579">
                  <a:extLst>
                    <a:ext uri="{9D8B030D-6E8A-4147-A177-3AD203B41FA5}">
                      <a16:colId xmlns:a16="http://schemas.microsoft.com/office/drawing/2014/main" val="745383781"/>
                    </a:ext>
                  </a:extLst>
                </a:gridCol>
                <a:gridCol w="1617579">
                  <a:extLst>
                    <a:ext uri="{9D8B030D-6E8A-4147-A177-3AD203B41FA5}">
                      <a16:colId xmlns:a16="http://schemas.microsoft.com/office/drawing/2014/main" val="295499605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85199"/>
                  </a:ext>
                </a:extLst>
              </a:tr>
              <a:tr h="239118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64390"/>
                  </a:ext>
                </a:extLst>
              </a:tr>
              <a:tr h="239118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8200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CBFF8D7-A287-4B18-B0C5-895F67C4E2A1}"/>
              </a:ext>
            </a:extLst>
          </p:cNvPr>
          <p:cNvSpPr txBox="1"/>
          <p:nvPr/>
        </p:nvSpPr>
        <p:spPr>
          <a:xfrm>
            <a:off x="285310" y="5527241"/>
            <a:ext cx="66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Filter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2B84B10-9D1C-4282-989C-D5F1C3D95F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63088" y="2767140"/>
          <a:ext cx="3134052" cy="3517900"/>
        </p:xfrm>
        <a:graphic>
          <a:graphicData uri="http://schemas.openxmlformats.org/drawingml/2006/table">
            <a:tbl>
              <a:tblPr firstRow="1" bandRow="1"/>
              <a:tblGrid>
                <a:gridCol w="1567026">
                  <a:extLst>
                    <a:ext uri="{9D8B030D-6E8A-4147-A177-3AD203B41FA5}">
                      <a16:colId xmlns:a16="http://schemas.microsoft.com/office/drawing/2014/main" val="2703729059"/>
                    </a:ext>
                  </a:extLst>
                </a:gridCol>
                <a:gridCol w="1567026">
                  <a:extLst>
                    <a:ext uri="{9D8B030D-6E8A-4147-A177-3AD203B41FA5}">
                      <a16:colId xmlns:a16="http://schemas.microsoft.com/office/drawing/2014/main" val="395370676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5398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1, 2,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23464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2, 3,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1.9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43498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3, 4, 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769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4, 5, 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446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Timestamp 5, 6, 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58557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5B7F7AB-3C4F-4679-BE02-F7CB3D196B01}"/>
              </a:ext>
            </a:extLst>
          </p:cNvPr>
          <p:cNvSpPr/>
          <p:nvPr/>
        </p:nvSpPr>
        <p:spPr>
          <a:xfrm>
            <a:off x="2466609" y="2520553"/>
            <a:ext cx="4995746" cy="109409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4C7D6E7-E9F6-4802-BAAE-55915415D213}"/>
              </a:ext>
            </a:extLst>
          </p:cNvPr>
          <p:cNvSpPr/>
          <p:nvPr/>
        </p:nvSpPr>
        <p:spPr>
          <a:xfrm>
            <a:off x="10374685" y="3779062"/>
            <a:ext cx="717396" cy="37548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9E03FE-839C-4EE5-8A7B-A8CB21EEA9A7}"/>
              </a:ext>
            </a:extLst>
          </p:cNvPr>
          <p:cNvCxnSpPr>
            <a:cxnSpLocks/>
          </p:cNvCxnSpPr>
          <p:nvPr/>
        </p:nvCxnSpPr>
        <p:spPr>
          <a:xfrm>
            <a:off x="614597" y="2143048"/>
            <a:ext cx="0" cy="259683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73666A-AD7C-4C06-AEAC-C6B44C7A7ECC}"/>
              </a:ext>
            </a:extLst>
          </p:cNvPr>
          <p:cNvSpPr txBox="1"/>
          <p:nvPr/>
        </p:nvSpPr>
        <p:spPr>
          <a:xfrm>
            <a:off x="7528903" y="5412942"/>
            <a:ext cx="867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kernel 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size = 3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E4DE4BC-C221-4D05-9018-F9316CA70DDC}"/>
              </a:ext>
            </a:extLst>
          </p:cNvPr>
          <p:cNvSpPr/>
          <p:nvPr/>
        </p:nvSpPr>
        <p:spPr>
          <a:xfrm>
            <a:off x="7481140" y="5212162"/>
            <a:ext cx="59241" cy="99949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199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1-D Convolution with Multiple Filters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1250DC-B63F-4567-869B-003B1E6A5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41333"/>
              </p:ext>
            </p:extLst>
          </p:nvPr>
        </p:nvGraphicFramePr>
        <p:xfrm>
          <a:off x="957908" y="5120181"/>
          <a:ext cx="3052416" cy="999490"/>
        </p:xfrm>
        <a:graphic>
          <a:graphicData uri="http://schemas.openxmlformats.org/drawingml/2006/table">
            <a:tbl>
              <a:tblPr bandRow="1"/>
              <a:tblGrid>
                <a:gridCol w="763104">
                  <a:extLst>
                    <a:ext uri="{9D8B030D-6E8A-4147-A177-3AD203B41FA5}">
                      <a16:colId xmlns:a16="http://schemas.microsoft.com/office/drawing/2014/main" val="2061205605"/>
                    </a:ext>
                  </a:extLst>
                </a:gridCol>
                <a:gridCol w="763104">
                  <a:extLst>
                    <a:ext uri="{9D8B030D-6E8A-4147-A177-3AD203B41FA5}">
                      <a16:colId xmlns:a16="http://schemas.microsoft.com/office/drawing/2014/main" val="2605841448"/>
                    </a:ext>
                  </a:extLst>
                </a:gridCol>
                <a:gridCol w="763104">
                  <a:extLst>
                    <a:ext uri="{9D8B030D-6E8A-4147-A177-3AD203B41FA5}">
                      <a16:colId xmlns:a16="http://schemas.microsoft.com/office/drawing/2014/main" val="745383781"/>
                    </a:ext>
                  </a:extLst>
                </a:gridCol>
                <a:gridCol w="763104">
                  <a:extLst>
                    <a:ext uri="{9D8B030D-6E8A-4147-A177-3AD203B41FA5}">
                      <a16:colId xmlns:a16="http://schemas.microsoft.com/office/drawing/2014/main" val="295499605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85199"/>
                  </a:ext>
                </a:extLst>
              </a:tr>
              <a:tr h="239118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64390"/>
                  </a:ext>
                </a:extLst>
              </a:tr>
              <a:tr h="239118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82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84EB079-09C1-41B5-BDC6-6279C0BF4816}"/>
              </a:ext>
            </a:extLst>
          </p:cNvPr>
          <p:cNvSpPr txBox="1"/>
          <p:nvPr/>
        </p:nvSpPr>
        <p:spPr>
          <a:xfrm>
            <a:off x="209356" y="5429806"/>
            <a:ext cx="75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Filters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FB2C61-89A0-452C-933F-36DF770B4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41696"/>
              </p:ext>
            </p:extLst>
          </p:nvPr>
        </p:nvGraphicFramePr>
        <p:xfrm>
          <a:off x="7972948" y="1371600"/>
          <a:ext cx="3751809" cy="4907904"/>
        </p:xfrm>
        <a:graphic>
          <a:graphicData uri="http://schemas.openxmlformats.org/drawingml/2006/table">
            <a:tbl>
              <a:tblPr firstRow="1" bandRow="1"/>
              <a:tblGrid>
                <a:gridCol w="1393894">
                  <a:extLst>
                    <a:ext uri="{9D8B030D-6E8A-4147-A177-3AD203B41FA5}">
                      <a16:colId xmlns:a16="http://schemas.microsoft.com/office/drawing/2014/main" val="2703729059"/>
                    </a:ext>
                  </a:extLst>
                </a:gridCol>
                <a:gridCol w="1033953">
                  <a:extLst>
                    <a:ext uri="{9D8B030D-6E8A-4147-A177-3AD203B41FA5}">
                      <a16:colId xmlns:a16="http://schemas.microsoft.com/office/drawing/2014/main" val="3953706764"/>
                    </a:ext>
                  </a:extLst>
                </a:gridCol>
                <a:gridCol w="1323962">
                  <a:extLst>
                    <a:ext uri="{9D8B030D-6E8A-4147-A177-3AD203B41FA5}">
                      <a16:colId xmlns:a16="http://schemas.microsoft.com/office/drawing/2014/main" val="3037288070"/>
                    </a:ext>
                  </a:extLst>
                </a:gridCol>
              </a:tblGrid>
              <a:tr h="572589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dirty="0"/>
                        <a:t>Filter 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Filter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539896"/>
                  </a:ext>
                </a:extLst>
              </a:tr>
              <a:tr h="817984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1, 2,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4.9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234643"/>
                  </a:ext>
                </a:extLst>
              </a:tr>
              <a:tr h="817984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2, 3,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1.9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434988"/>
                  </a:ext>
                </a:extLst>
              </a:tr>
              <a:tr h="817984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3, 4, 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2.3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6.8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76941"/>
                  </a:ext>
                </a:extLst>
              </a:tr>
              <a:tr h="817984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4, 5, 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1.0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44687"/>
                  </a:ext>
                </a:extLst>
              </a:tr>
              <a:tr h="1063379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Timestamp 5, 6, 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3.3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4561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09EB38E-4505-43D9-B0BB-B3CE7CAF4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48950"/>
              </p:ext>
            </p:extLst>
          </p:nvPr>
        </p:nvGraphicFramePr>
        <p:xfrm>
          <a:off x="4263591" y="5120181"/>
          <a:ext cx="3052416" cy="999490"/>
        </p:xfrm>
        <a:graphic>
          <a:graphicData uri="http://schemas.openxmlformats.org/drawingml/2006/table">
            <a:tbl>
              <a:tblPr bandRow="1"/>
              <a:tblGrid>
                <a:gridCol w="763104">
                  <a:extLst>
                    <a:ext uri="{9D8B030D-6E8A-4147-A177-3AD203B41FA5}">
                      <a16:colId xmlns:a16="http://schemas.microsoft.com/office/drawing/2014/main" val="2061205605"/>
                    </a:ext>
                  </a:extLst>
                </a:gridCol>
                <a:gridCol w="763104">
                  <a:extLst>
                    <a:ext uri="{9D8B030D-6E8A-4147-A177-3AD203B41FA5}">
                      <a16:colId xmlns:a16="http://schemas.microsoft.com/office/drawing/2014/main" val="2605841448"/>
                    </a:ext>
                  </a:extLst>
                </a:gridCol>
                <a:gridCol w="763104">
                  <a:extLst>
                    <a:ext uri="{9D8B030D-6E8A-4147-A177-3AD203B41FA5}">
                      <a16:colId xmlns:a16="http://schemas.microsoft.com/office/drawing/2014/main" val="745383781"/>
                    </a:ext>
                  </a:extLst>
                </a:gridCol>
                <a:gridCol w="763104">
                  <a:extLst>
                    <a:ext uri="{9D8B030D-6E8A-4147-A177-3AD203B41FA5}">
                      <a16:colId xmlns:a16="http://schemas.microsoft.com/office/drawing/2014/main" val="295499605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85199"/>
                  </a:ext>
                </a:extLst>
              </a:tr>
              <a:tr h="239118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64390"/>
                  </a:ext>
                </a:extLst>
              </a:tr>
              <a:tr h="239118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82002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E7118076-3482-469C-B7AC-7F0B011F55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715704"/>
              </p:ext>
            </p:extLst>
          </p:nvPr>
        </p:nvGraphicFramePr>
        <p:xfrm>
          <a:off x="778722" y="1675725"/>
          <a:ext cx="6664700" cy="2966720"/>
        </p:xfrm>
        <a:graphic>
          <a:graphicData uri="http://schemas.openxmlformats.org/drawingml/2006/table">
            <a:tbl>
              <a:tblPr firstRow="1" bandRow="1"/>
              <a:tblGrid>
                <a:gridCol w="1444870">
                  <a:extLst>
                    <a:ext uri="{9D8B030D-6E8A-4147-A177-3AD203B41FA5}">
                      <a16:colId xmlns:a16="http://schemas.microsoft.com/office/drawing/2014/main" val="3253400957"/>
                    </a:ext>
                  </a:extLst>
                </a:gridCol>
                <a:gridCol w="1221010">
                  <a:extLst>
                    <a:ext uri="{9D8B030D-6E8A-4147-A177-3AD203B41FA5}">
                      <a16:colId xmlns:a16="http://schemas.microsoft.com/office/drawing/2014/main" val="892258744"/>
                    </a:ext>
                  </a:extLst>
                </a:gridCol>
                <a:gridCol w="1332940">
                  <a:extLst>
                    <a:ext uri="{9D8B030D-6E8A-4147-A177-3AD203B41FA5}">
                      <a16:colId xmlns:a16="http://schemas.microsoft.com/office/drawing/2014/main" val="1569462858"/>
                    </a:ext>
                  </a:extLst>
                </a:gridCol>
                <a:gridCol w="1267280">
                  <a:extLst>
                    <a:ext uri="{9D8B030D-6E8A-4147-A177-3AD203B41FA5}">
                      <a16:colId xmlns:a16="http://schemas.microsoft.com/office/drawing/2014/main" val="2685267636"/>
                    </a:ext>
                  </a:extLst>
                </a:gridCol>
                <a:gridCol w="1398600">
                  <a:extLst>
                    <a:ext uri="{9D8B030D-6E8A-4147-A177-3AD203B41FA5}">
                      <a16:colId xmlns:a16="http://schemas.microsoft.com/office/drawing/2014/main" val="297866873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Feature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Feature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Feature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Feature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6298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3935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25535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82131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6502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136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8504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Timestamp 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65103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E6CE62-55D0-4CB6-9823-83D7A55DD7F6}"/>
              </a:ext>
            </a:extLst>
          </p:cNvPr>
          <p:cNvCxnSpPr>
            <a:cxnSpLocks/>
          </p:cNvCxnSpPr>
          <p:nvPr/>
        </p:nvCxnSpPr>
        <p:spPr>
          <a:xfrm>
            <a:off x="584618" y="2045613"/>
            <a:ext cx="0" cy="259683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80321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Causal Convolution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D88FDD-F45A-4122-93D2-A00C376EF39E}"/>
              </a:ext>
            </a:extLst>
          </p:cNvPr>
          <p:cNvSpPr txBox="1"/>
          <p:nvPr/>
        </p:nvSpPr>
        <p:spPr>
          <a:xfrm>
            <a:off x="3899216" y="5620268"/>
            <a:ext cx="4892723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a stack of causal conv. layers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095AF7-D635-423F-905A-8F15B8ED9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541124"/>
            <a:ext cx="11922760" cy="572464"/>
          </a:xfrm>
        </p:spPr>
        <p:txBody>
          <a:bodyPr/>
          <a:lstStyle/>
          <a:p>
            <a:r>
              <a:rPr lang="en-US" sz="2800" dirty="0"/>
              <a:t>Only existing (no future) data is used in each neuron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A8DC9-A546-46FD-96A0-F3CF3D4B4CC7}"/>
              </a:ext>
            </a:extLst>
          </p:cNvPr>
          <p:cNvSpPr/>
          <p:nvPr/>
        </p:nvSpPr>
        <p:spPr>
          <a:xfrm>
            <a:off x="6425514" y="6568487"/>
            <a:ext cx="5766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Oord et al. WaveNet: A Generative Model for Raw Audio.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07D746-250C-429F-A021-FE571100C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99" y="2376011"/>
            <a:ext cx="9863529" cy="32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116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Dilated Convolution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B9E2C-A2F6-4490-82E8-90CC771A5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24" y="2616094"/>
            <a:ext cx="10455409" cy="3401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51DB96-6213-496C-B068-00A5263F2855}"/>
              </a:ext>
            </a:extLst>
          </p:cNvPr>
          <p:cNvSpPr txBox="1"/>
          <p:nvPr/>
        </p:nvSpPr>
        <p:spPr>
          <a:xfrm>
            <a:off x="3899216" y="6017503"/>
            <a:ext cx="4892723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stack of </a:t>
            </a:r>
            <a:r>
              <a:rPr lang="en-US" sz="20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dilated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causal convolutional layers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31952A-3C5D-498B-8A17-AB55F1874A0F}"/>
              </a:ext>
            </a:extLst>
          </p:cNvPr>
          <p:cNvSpPr/>
          <p:nvPr/>
        </p:nvSpPr>
        <p:spPr>
          <a:xfrm>
            <a:off x="6425514" y="6568487"/>
            <a:ext cx="5766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Oord et al. WaveNet: A Generative Model for Raw Audio.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476419-6DD1-4613-B121-CE58F0C59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421204"/>
            <a:ext cx="11922760" cy="572464"/>
          </a:xfrm>
        </p:spPr>
        <p:txBody>
          <a:bodyPr/>
          <a:lstStyle/>
          <a:p>
            <a:r>
              <a:rPr lang="en-US" sz="2800" dirty="0"/>
              <a:t>With dilation width   , the conv. window starts at location   of size    is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0742DB-BEC5-460D-A63E-50BFB2033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003" y="1526475"/>
            <a:ext cx="183841" cy="317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D7336D-D298-428A-9B70-51BD4CAFD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188" y="1542247"/>
            <a:ext cx="165462" cy="2947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54AB50-81E6-42A2-B7FA-EA55C93BE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4776" y="1549571"/>
            <a:ext cx="180975" cy="285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3900F1-D1F1-48FA-BFA2-55EDEEF06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100" y="1851589"/>
            <a:ext cx="5582275" cy="5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57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Dilated-CNN Advantages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408B1-8B61-4887-8CD0-8977410DC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429809"/>
            <a:ext cx="11922760" cy="442723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Increases receptive field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204" dirty="0">
                <a:latin typeface="+mj-lt"/>
              </a:rPr>
              <a:t>Receptive field is the part of the data visible to a neuron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4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Exponentially increasing the dilation factor results in exponential receptive field growth</a:t>
            </a:r>
          </a:p>
          <a:p>
            <a:pPr lvl="4"/>
            <a:r>
              <a:rPr lang="en-US" altLang="zh-CN" sz="2204" dirty="0">
                <a:latin typeface="+mj-lt"/>
              </a:rPr>
              <a:t> </a:t>
            </a:r>
            <a:endParaRPr lang="en-US" sz="28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/>
              <a:t>Captures global view of the input with less parameters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Handles temporal flow with causal structure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4B806-D008-40CC-8B7F-52BEBC1E2DB3}"/>
              </a:ext>
            </a:extLst>
          </p:cNvPr>
          <p:cNvSpPr/>
          <p:nvPr/>
        </p:nvSpPr>
        <p:spPr>
          <a:xfrm>
            <a:off x="6425514" y="6568487"/>
            <a:ext cx="5766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K. He, X. Zhang, S. Ren, and J. Sun. Deep Residual Learning for Image Recognition.</a:t>
            </a:r>
          </a:p>
        </p:txBody>
      </p:sp>
    </p:spTree>
    <p:extLst>
      <p:ext uri="{BB962C8B-B14F-4D97-AF65-F5344CB8AC3E}">
        <p14:creationId xmlns:p14="http://schemas.microsoft.com/office/powerpoint/2010/main" val="213553426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Dilated-CNN Design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408B1-8B61-4887-8CD0-8977410DC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429809"/>
            <a:ext cx="7608091" cy="313932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ReLU activation:                     , where                  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Dropout for regularization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Use WeightNorm or BatchNorm to speed up convergence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Use skip connection to avoid degradation of model performance when adding more layers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Concatenate building blocks to increase model capacity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BC4B4-422C-43F4-B837-D504C56E9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968" y="1113269"/>
            <a:ext cx="2654481" cy="2693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42E513-94C0-44D8-909B-442601C28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791" y="3875232"/>
            <a:ext cx="2654482" cy="2693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4E60DE-DAD2-47E0-8D7F-3619EB14D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102" y="1557015"/>
            <a:ext cx="1634972" cy="324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5BBF21-6CC8-4E55-9D94-6C4312E5D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400" y="1551699"/>
            <a:ext cx="1418775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884893-EA60-429E-B97C-B3019F9396D7}"/>
              </a:ext>
            </a:extLst>
          </p:cNvPr>
          <p:cNvSpPr/>
          <p:nvPr/>
        </p:nvSpPr>
        <p:spPr>
          <a:xfrm>
            <a:off x="3268639" y="6568487"/>
            <a:ext cx="8923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200" dirty="0">
                <a:solidFill>
                  <a:srgbClr val="505050"/>
                </a:solidFill>
                <a:latin typeface="Segoe UI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Bai, </a:t>
            </a:r>
            <a:r>
              <a:rPr lang="en-US" sz="1200" dirty="0">
                <a:solidFill>
                  <a:srgbClr val="505050"/>
                </a:solidFill>
                <a:latin typeface="Segoe UI"/>
              </a:rPr>
              <a:t>J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</a:t>
            </a:r>
            <a:r>
              <a:rPr lang="en-US" sz="1200" dirty="0">
                <a:solidFill>
                  <a:srgbClr val="505050"/>
                </a:solidFill>
                <a:latin typeface="Segoe UI"/>
              </a:rPr>
              <a:t>Kolter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and V.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Koltun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</a:t>
            </a:r>
            <a:r>
              <a:rPr lang="en-US" sz="1200" dirty="0">
                <a:solidFill>
                  <a:srgbClr val="505050"/>
                </a:solidFill>
              </a:rPr>
              <a:t>An Empirical Evaluation of Generic Convolutional and Recurrent Networks for Sequence Modeling.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A67228-B7E3-4A35-B085-C85A262D1308}"/>
              </a:ext>
            </a:extLst>
          </p:cNvPr>
          <p:cNvSpPr/>
          <p:nvPr/>
        </p:nvSpPr>
        <p:spPr bwMode="auto">
          <a:xfrm>
            <a:off x="9635319" y="1071351"/>
            <a:ext cx="1194179" cy="23201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F101E-04F5-4CE4-9A52-B33EBB33E0EC}"/>
              </a:ext>
            </a:extLst>
          </p:cNvPr>
          <p:cNvSpPr/>
          <p:nvPr/>
        </p:nvSpPr>
        <p:spPr bwMode="auto">
          <a:xfrm>
            <a:off x="9224748" y="3609834"/>
            <a:ext cx="1604750" cy="455493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8184E6-248B-48F6-BE62-BF0F48F3EBFD}"/>
              </a:ext>
            </a:extLst>
          </p:cNvPr>
          <p:cNvSpPr/>
          <p:nvPr/>
        </p:nvSpPr>
        <p:spPr bwMode="auto">
          <a:xfrm>
            <a:off x="9316871" y="6336475"/>
            <a:ext cx="1519451" cy="23201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3AD7C-708E-46B0-A12D-E7E7C888D83F}"/>
              </a:ext>
            </a:extLst>
          </p:cNvPr>
          <p:cNvSpPr txBox="1"/>
          <p:nvPr/>
        </p:nvSpPr>
        <p:spPr>
          <a:xfrm rot="5400000">
            <a:off x="9636259" y="561638"/>
            <a:ext cx="1070548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… …</a:t>
            </a:r>
          </a:p>
        </p:txBody>
      </p:sp>
    </p:spTree>
    <p:extLst>
      <p:ext uri="{BB962C8B-B14F-4D97-AF65-F5344CB8AC3E}">
        <p14:creationId xmlns:p14="http://schemas.microsoft.com/office/powerpoint/2010/main" val="399023187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Dilated-RNNs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4E09AE-AC22-4130-80B6-EE8F51550569}"/>
              </a:ext>
            </a:extLst>
          </p:cNvPr>
          <p:cNvSpPr/>
          <p:nvPr/>
        </p:nvSpPr>
        <p:spPr>
          <a:xfrm>
            <a:off x="6425514" y="6568487"/>
            <a:ext cx="5766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Chang et al. Dilated Recurrent Neural Networks.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022013-1002-470D-9E4F-D74B03824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741" y="1884025"/>
            <a:ext cx="9273947" cy="3629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9A9FD9-EA75-4B55-8D25-BB696469D6A9}"/>
              </a:ext>
            </a:extLst>
          </p:cNvPr>
          <p:cNvSpPr txBox="1"/>
          <p:nvPr/>
        </p:nvSpPr>
        <p:spPr>
          <a:xfrm>
            <a:off x="2744139" y="5513695"/>
            <a:ext cx="7219666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example of a three-layer Dilated-RNN with dilation 1, 2, and 4</a:t>
            </a:r>
          </a:p>
        </p:txBody>
      </p:sp>
    </p:spTree>
    <p:extLst>
      <p:ext uri="{BB962C8B-B14F-4D97-AF65-F5344CB8AC3E}">
        <p14:creationId xmlns:p14="http://schemas.microsoft.com/office/powerpoint/2010/main" val="216546241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408B1-8B61-4887-8CD0-8977410DC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541124"/>
            <a:ext cx="11922760" cy="29423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Overview of Time Series Forecasting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Foundations of Dilated Convolutional Neural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Application to Retail Demand Forecasting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30079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408B1-8B61-4887-8CD0-8977410DC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541124"/>
            <a:ext cx="11922760" cy="29423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Overview of Time Series Forecasting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Foundations of Dilated Convolutional Neural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Application to Retail Demand Forecasting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05298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Application to Retail Demand Forecasting 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AAA4EB8-101B-4C45-9912-458399C569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541124"/>
            <a:ext cx="11922760" cy="572464"/>
          </a:xfrm>
        </p:spPr>
        <p:txBody>
          <a:bodyPr/>
          <a:lstStyle/>
          <a:p>
            <a:r>
              <a:rPr lang="en-US" sz="2800" dirty="0"/>
              <a:t>OrangeJuice dataset in </a:t>
            </a:r>
            <a:r>
              <a:rPr lang="en-US" sz="2800" i="1" dirty="0"/>
              <a:t>bayesm</a:t>
            </a:r>
            <a:r>
              <a:rPr lang="en-US" sz="2800" dirty="0"/>
              <a:t> R package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43B46F-EC8B-435F-BF07-C57C3C35829F}"/>
              </a:ext>
            </a:extLst>
          </p:cNvPr>
          <p:cNvSpPr txBox="1"/>
          <p:nvPr/>
        </p:nvSpPr>
        <p:spPr>
          <a:xfrm>
            <a:off x="9123947" y="3130473"/>
            <a:ext cx="2165685" cy="128035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83 stores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11 brands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121 weeks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B4940-1D19-4C15-BA49-B925CB2D6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632" y="2312319"/>
            <a:ext cx="7724274" cy="4113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26F5F2-0151-471E-89D9-13E6CA9AABD9}"/>
              </a:ext>
            </a:extLst>
          </p:cNvPr>
          <p:cNvSpPr/>
          <p:nvPr/>
        </p:nvSpPr>
        <p:spPr>
          <a:xfrm>
            <a:off x="6425514" y="6568487"/>
            <a:ext cx="5766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https://cran.r-project.org/web/packages/bayesm/bayesm.pdf</a:t>
            </a:r>
          </a:p>
        </p:txBody>
      </p:sp>
    </p:spTree>
    <p:extLst>
      <p:ext uri="{BB962C8B-B14F-4D97-AF65-F5344CB8AC3E}">
        <p14:creationId xmlns:p14="http://schemas.microsoft.com/office/powerpoint/2010/main" val="379665415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Sample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2BA2A-74B1-40F9-9323-4643AE71F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790" y="1522630"/>
            <a:ext cx="9710420" cy="47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3374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Feature Engineering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7EBF5A4-BCD2-4CA4-9CF7-7B5A5FBCCAE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69240" y="1429809"/>
                <a:ext cx="11922760" cy="4128438"/>
              </a:xfrm>
            </p:spPr>
            <p:txBody>
              <a:bodyPr/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800" i="1" dirty="0"/>
                  <a:t>move</a:t>
                </a:r>
                <a:r>
                  <a:rPr lang="en-US" sz="2800" dirty="0"/>
                  <a:t> – historical unit sales</a:t>
                </a:r>
                <a:endParaRPr lang="en-US" sz="2800" dirty="0">
                  <a:latin typeface="+mj-lt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altLang="zh-CN" sz="2800" i="1" dirty="0"/>
                  <a:t>deal, feat </a:t>
                </a:r>
                <a:r>
                  <a:rPr lang="en-US" altLang="zh-CN" sz="2800" dirty="0"/>
                  <a:t>– if on sale or advertisement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800" i="1" dirty="0"/>
                  <a:t>price</a:t>
                </a:r>
                <a:r>
                  <a:rPr lang="en-US" sz="2800" dirty="0"/>
                  <a:t> – price of the current brand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800" i="1" dirty="0"/>
                  <a:t>price_ratio </a:t>
                </a:r>
                <a:r>
                  <a:rPr lang="en-US" sz="2800" dirty="0"/>
                  <a:t>– relative price to other brands</a:t>
                </a:r>
              </a:p>
              <a:p>
                <a:r>
                  <a:rPr lang="en-US" sz="2800" dirty="0"/>
                  <a:t>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𝑎𝑣𝑒𝑟𝑎𝑔𝑒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𝑏𝑟𝑎𝑛𝑑𝑠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800" i="1" dirty="0"/>
                  <a:t>month</a:t>
                </a:r>
                <a:r>
                  <a:rPr lang="en-US" sz="2800" dirty="0"/>
                  <a:t> – month number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800" i="1" dirty="0"/>
                  <a:t>week_of_month </a:t>
                </a:r>
                <a:r>
                  <a:rPr lang="en-US" sz="2800" dirty="0"/>
                  <a:t>– week number of the month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7EBF5A4-BCD2-4CA4-9CF7-7B5A5FBCC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69240" y="1429809"/>
                <a:ext cx="11922760" cy="41284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14702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Data Transformation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695B8D-36F4-4376-96B0-216C94924581}"/>
              </a:ext>
            </a:extLst>
          </p:cNvPr>
          <p:cNvGrpSpPr/>
          <p:nvPr/>
        </p:nvGrpSpPr>
        <p:grpSpPr>
          <a:xfrm>
            <a:off x="1766536" y="1138422"/>
            <a:ext cx="3986564" cy="4060043"/>
            <a:chOff x="2585686" y="1090797"/>
            <a:chExt cx="3986564" cy="40600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4F9A32-EC80-43D8-9462-968351CA8BF2}"/>
                </a:ext>
              </a:extLst>
            </p:cNvPr>
            <p:cNvSpPr/>
            <p:nvPr/>
          </p:nvSpPr>
          <p:spPr bwMode="auto">
            <a:xfrm>
              <a:off x="3246537" y="1554060"/>
              <a:ext cx="3011648" cy="35967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A82D61-A3FC-45FB-A94A-0F457DAA09B2}"/>
                </a:ext>
              </a:extLst>
            </p:cNvPr>
            <p:cNvCxnSpPr>
              <a:cxnSpLocks/>
            </p:cNvCxnSpPr>
            <p:nvPr/>
          </p:nvCxnSpPr>
          <p:spPr>
            <a:xfrm>
              <a:off x="3825379" y="1560352"/>
              <a:ext cx="0" cy="3590488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640460-91E0-4D2F-8B44-C0CE82B50D11}"/>
                </a:ext>
              </a:extLst>
            </p:cNvPr>
            <p:cNvCxnSpPr>
              <a:cxnSpLocks/>
            </p:cNvCxnSpPr>
            <p:nvPr/>
          </p:nvCxnSpPr>
          <p:spPr>
            <a:xfrm>
              <a:off x="4432649" y="1554060"/>
              <a:ext cx="0" cy="3590488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6B6ADD9-CDAC-4795-976C-17461223A50D}"/>
                </a:ext>
              </a:extLst>
            </p:cNvPr>
            <p:cNvCxnSpPr>
              <a:cxnSpLocks/>
            </p:cNvCxnSpPr>
            <p:nvPr/>
          </p:nvCxnSpPr>
          <p:spPr>
            <a:xfrm>
              <a:off x="5039919" y="1554060"/>
              <a:ext cx="0" cy="3590488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BA601B-208D-47C4-B810-2D82723EADFA}"/>
                </a:ext>
              </a:extLst>
            </p:cNvPr>
            <p:cNvCxnSpPr>
              <a:cxnSpLocks/>
            </p:cNvCxnSpPr>
            <p:nvPr/>
          </p:nvCxnSpPr>
          <p:spPr>
            <a:xfrm>
              <a:off x="5647188" y="1554060"/>
              <a:ext cx="0" cy="3590488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456BBC6-6B8E-415C-9B2E-59E76ED3F025}"/>
                </a:ext>
              </a:extLst>
            </p:cNvPr>
            <p:cNvCxnSpPr>
              <a:cxnSpLocks/>
            </p:cNvCxnSpPr>
            <p:nvPr/>
          </p:nvCxnSpPr>
          <p:spPr>
            <a:xfrm>
              <a:off x="3246537" y="1895912"/>
              <a:ext cx="301164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D5564C-2D5F-498B-812F-DE63698A6248}"/>
                </a:ext>
              </a:extLst>
            </p:cNvPr>
            <p:cNvCxnSpPr>
              <a:cxnSpLocks/>
            </p:cNvCxnSpPr>
            <p:nvPr/>
          </p:nvCxnSpPr>
          <p:spPr>
            <a:xfrm>
              <a:off x="3246537" y="2253143"/>
              <a:ext cx="301164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24C39C-524A-4F25-A4BA-3822601D1E36}"/>
                </a:ext>
              </a:extLst>
            </p:cNvPr>
            <p:cNvCxnSpPr>
              <a:cxnSpLocks/>
            </p:cNvCxnSpPr>
            <p:nvPr/>
          </p:nvCxnSpPr>
          <p:spPr>
            <a:xfrm>
              <a:off x="3246537" y="2610374"/>
              <a:ext cx="301164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5BF5E5-DBF9-403F-8A9A-2EDF7C9155D6}"/>
                </a:ext>
              </a:extLst>
            </p:cNvPr>
            <p:cNvSpPr txBox="1"/>
            <p:nvPr/>
          </p:nvSpPr>
          <p:spPr>
            <a:xfrm>
              <a:off x="3049798" y="1136961"/>
              <a:ext cx="3522452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FF0000"/>
                  </a:solidFill>
                </a:rPr>
                <a:t>feature 1 feature 2                            feature 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DE8F99-FB5C-442A-AA84-2DA639E0036F}"/>
                </a:ext>
              </a:extLst>
            </p:cNvPr>
            <p:cNvSpPr txBox="1"/>
            <p:nvPr/>
          </p:nvSpPr>
          <p:spPr>
            <a:xfrm>
              <a:off x="2596699" y="1517214"/>
              <a:ext cx="828596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0070C0"/>
                  </a:solidFill>
                </a:rPr>
                <a:t>lag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8FB569-862D-4CF4-91B6-D955D3993F9B}"/>
                </a:ext>
              </a:extLst>
            </p:cNvPr>
            <p:cNvSpPr txBox="1"/>
            <p:nvPr/>
          </p:nvSpPr>
          <p:spPr>
            <a:xfrm>
              <a:off x="2596699" y="1873667"/>
              <a:ext cx="828596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0070C0"/>
                  </a:solidFill>
                </a:rPr>
                <a:t>lag 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4E6E6D-93B6-4F4F-B047-25BBA01196E3}"/>
                </a:ext>
              </a:extLst>
            </p:cNvPr>
            <p:cNvSpPr txBox="1"/>
            <p:nvPr/>
          </p:nvSpPr>
          <p:spPr>
            <a:xfrm>
              <a:off x="2585686" y="2260795"/>
              <a:ext cx="828596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0070C0"/>
                  </a:solidFill>
                </a:rPr>
                <a:t>lag 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111BBB-9A70-4EA5-BF92-819E5EA9037D}"/>
                </a:ext>
              </a:extLst>
            </p:cNvPr>
            <p:cNvSpPr txBox="1"/>
            <p:nvPr/>
          </p:nvSpPr>
          <p:spPr>
            <a:xfrm rot="5400000">
              <a:off x="2572831" y="3015133"/>
              <a:ext cx="828596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0070C0"/>
                  </a:solidFill>
                </a:rPr>
                <a:t>……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2BAA3B-0CA5-43C7-851B-1E714AB8F7C6}"/>
                </a:ext>
              </a:extLst>
            </p:cNvPr>
            <p:cNvSpPr txBox="1"/>
            <p:nvPr/>
          </p:nvSpPr>
          <p:spPr>
            <a:xfrm>
              <a:off x="4427442" y="1090797"/>
              <a:ext cx="828596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FF0000"/>
                  </a:solidFill>
                </a:rPr>
                <a:t>……</a:t>
              </a:r>
            </a:p>
          </p:txBody>
        </p:sp>
      </p:grp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DBB0E5C-920A-4B6F-8225-05AA5BE60DB5}"/>
              </a:ext>
            </a:extLst>
          </p:cNvPr>
          <p:cNvCxnSpPr>
            <a:cxnSpLocks/>
          </p:cNvCxnSpPr>
          <p:nvPr/>
        </p:nvCxnSpPr>
        <p:spPr>
          <a:xfrm flipV="1">
            <a:off x="5439035" y="1943538"/>
            <a:ext cx="1371340" cy="78286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F179BA1-DB79-4860-9365-8F6E05E7FCF2}"/>
              </a:ext>
            </a:extLst>
          </p:cNvPr>
          <p:cNvSpPr txBox="1"/>
          <p:nvPr/>
        </p:nvSpPr>
        <p:spPr>
          <a:xfrm>
            <a:off x="6901422" y="1303361"/>
            <a:ext cx="1346972" cy="1280351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features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created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at time </a:t>
            </a:r>
            <a:r>
              <a:rPr lang="en-US" sz="20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96CFEBE-D1A5-408A-9B4C-22A5BE8C5CB6}"/>
              </a:ext>
            </a:extLst>
          </p:cNvPr>
          <p:cNvGrpSpPr/>
          <p:nvPr/>
        </p:nvGrpSpPr>
        <p:grpSpPr>
          <a:xfrm>
            <a:off x="784487" y="1943536"/>
            <a:ext cx="3986564" cy="4060043"/>
            <a:chOff x="2585686" y="1090797"/>
            <a:chExt cx="3986564" cy="406004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9AEE312-2366-4B52-9A2E-5B89944AC4F7}"/>
                </a:ext>
              </a:extLst>
            </p:cNvPr>
            <p:cNvSpPr/>
            <p:nvPr/>
          </p:nvSpPr>
          <p:spPr bwMode="auto">
            <a:xfrm>
              <a:off x="3246537" y="1554060"/>
              <a:ext cx="3011648" cy="35967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8C4FD0D-393E-44DC-9B92-02678F3AA510}"/>
                </a:ext>
              </a:extLst>
            </p:cNvPr>
            <p:cNvCxnSpPr>
              <a:cxnSpLocks/>
            </p:cNvCxnSpPr>
            <p:nvPr/>
          </p:nvCxnSpPr>
          <p:spPr>
            <a:xfrm>
              <a:off x="3825379" y="1560352"/>
              <a:ext cx="0" cy="3590488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3CB02CC-D6BF-4FD6-BBDF-148860333D46}"/>
                </a:ext>
              </a:extLst>
            </p:cNvPr>
            <p:cNvCxnSpPr>
              <a:cxnSpLocks/>
            </p:cNvCxnSpPr>
            <p:nvPr/>
          </p:nvCxnSpPr>
          <p:spPr>
            <a:xfrm>
              <a:off x="4432649" y="1554060"/>
              <a:ext cx="0" cy="3590488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3D7D198-74D4-4572-A7E2-2C0149A0F51F}"/>
                </a:ext>
              </a:extLst>
            </p:cNvPr>
            <p:cNvCxnSpPr>
              <a:cxnSpLocks/>
            </p:cNvCxnSpPr>
            <p:nvPr/>
          </p:nvCxnSpPr>
          <p:spPr>
            <a:xfrm>
              <a:off x="5039919" y="1554060"/>
              <a:ext cx="0" cy="3590488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61ED17A-4D2A-439E-A202-479BD7983E22}"/>
                </a:ext>
              </a:extLst>
            </p:cNvPr>
            <p:cNvCxnSpPr>
              <a:cxnSpLocks/>
            </p:cNvCxnSpPr>
            <p:nvPr/>
          </p:nvCxnSpPr>
          <p:spPr>
            <a:xfrm>
              <a:off x="5647188" y="1554060"/>
              <a:ext cx="0" cy="3590488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65069B1-743A-4076-ABF9-01920AC9562B}"/>
                </a:ext>
              </a:extLst>
            </p:cNvPr>
            <p:cNvCxnSpPr>
              <a:cxnSpLocks/>
            </p:cNvCxnSpPr>
            <p:nvPr/>
          </p:nvCxnSpPr>
          <p:spPr>
            <a:xfrm>
              <a:off x="3246537" y="1895912"/>
              <a:ext cx="301164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7E0C454-6213-4AB1-BF32-04A51E885B21}"/>
                </a:ext>
              </a:extLst>
            </p:cNvPr>
            <p:cNvCxnSpPr>
              <a:cxnSpLocks/>
            </p:cNvCxnSpPr>
            <p:nvPr/>
          </p:nvCxnSpPr>
          <p:spPr>
            <a:xfrm>
              <a:off x="3246537" y="2253143"/>
              <a:ext cx="301164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51E14B6-69C4-45F5-AE00-EB12480D8192}"/>
                </a:ext>
              </a:extLst>
            </p:cNvPr>
            <p:cNvCxnSpPr>
              <a:cxnSpLocks/>
            </p:cNvCxnSpPr>
            <p:nvPr/>
          </p:nvCxnSpPr>
          <p:spPr>
            <a:xfrm>
              <a:off x="3246537" y="2610374"/>
              <a:ext cx="301164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38A2210-66FE-4B62-800A-848BD9C1807D}"/>
                </a:ext>
              </a:extLst>
            </p:cNvPr>
            <p:cNvSpPr txBox="1"/>
            <p:nvPr/>
          </p:nvSpPr>
          <p:spPr>
            <a:xfrm>
              <a:off x="3049798" y="1136961"/>
              <a:ext cx="3522452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FF0000"/>
                  </a:solidFill>
                </a:rPr>
                <a:t>feature 1 feature 2                            feature 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689D3F2-955A-4AEC-B504-40366C46299C}"/>
                </a:ext>
              </a:extLst>
            </p:cNvPr>
            <p:cNvSpPr txBox="1"/>
            <p:nvPr/>
          </p:nvSpPr>
          <p:spPr>
            <a:xfrm>
              <a:off x="2596699" y="1517214"/>
              <a:ext cx="828596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0070C0"/>
                  </a:solidFill>
                </a:rPr>
                <a:t>lag 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E69B4E5-3903-41A4-954F-2F016DCA9352}"/>
                </a:ext>
              </a:extLst>
            </p:cNvPr>
            <p:cNvSpPr txBox="1"/>
            <p:nvPr/>
          </p:nvSpPr>
          <p:spPr>
            <a:xfrm>
              <a:off x="2596699" y="1873667"/>
              <a:ext cx="828596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0070C0"/>
                  </a:solidFill>
                </a:rPr>
                <a:t>lag 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7BF30A-91EB-4D08-BE7B-E64A91EDD2F8}"/>
                </a:ext>
              </a:extLst>
            </p:cNvPr>
            <p:cNvSpPr txBox="1"/>
            <p:nvPr/>
          </p:nvSpPr>
          <p:spPr>
            <a:xfrm>
              <a:off x="2585686" y="2260795"/>
              <a:ext cx="828596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0070C0"/>
                  </a:solidFill>
                </a:rPr>
                <a:t>lag 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F66FFD-7A9F-4180-A638-347FD48D7DD2}"/>
                </a:ext>
              </a:extLst>
            </p:cNvPr>
            <p:cNvSpPr txBox="1"/>
            <p:nvPr/>
          </p:nvSpPr>
          <p:spPr>
            <a:xfrm rot="5400000">
              <a:off x="2572831" y="3015133"/>
              <a:ext cx="828596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0070C0"/>
                  </a:solidFill>
                </a:rPr>
                <a:t>……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0F74298-1985-4D44-B006-E85B34F23D04}"/>
                </a:ext>
              </a:extLst>
            </p:cNvPr>
            <p:cNvSpPr txBox="1"/>
            <p:nvPr/>
          </p:nvSpPr>
          <p:spPr>
            <a:xfrm>
              <a:off x="4427442" y="1090797"/>
              <a:ext cx="828596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FF0000"/>
                  </a:solidFill>
                </a:rPr>
                <a:t>……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DE67D3C-F36D-4DB5-B545-2C9C083E2150}"/>
              </a:ext>
            </a:extLst>
          </p:cNvPr>
          <p:cNvSpPr txBox="1"/>
          <p:nvPr/>
        </p:nvSpPr>
        <p:spPr>
          <a:xfrm>
            <a:off x="6535866" y="2557666"/>
            <a:ext cx="1629292" cy="1280351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features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created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at time </a:t>
            </a:r>
            <a:r>
              <a:rPr lang="en-US" sz="20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t+1</a:t>
            </a:r>
          </a:p>
        </p:txBody>
      </p: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DE0C07F3-0154-4304-9B46-944A4CA8486C}"/>
              </a:ext>
            </a:extLst>
          </p:cNvPr>
          <p:cNvCxnSpPr>
            <a:cxnSpLocks/>
            <a:endCxn id="73" idx="1"/>
          </p:cNvCxnSpPr>
          <p:nvPr/>
        </p:nvCxnSpPr>
        <p:spPr>
          <a:xfrm flipV="1">
            <a:off x="4462193" y="3197842"/>
            <a:ext cx="2073673" cy="70107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ACBA0484-F116-4A0C-A08E-46F06B94D1B1}"/>
              </a:ext>
            </a:extLst>
          </p:cNvPr>
          <p:cNvSpPr txBox="1"/>
          <p:nvPr/>
        </p:nvSpPr>
        <p:spPr>
          <a:xfrm>
            <a:off x="8648700" y="1303361"/>
            <a:ext cx="3276379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(# of lags, # of features)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BA1435A-E682-482D-BDAA-5E2276F031FB}"/>
              </a:ext>
            </a:extLst>
          </p:cNvPr>
          <p:cNvSpPr txBox="1"/>
          <p:nvPr/>
        </p:nvSpPr>
        <p:spPr>
          <a:xfrm>
            <a:off x="8616664" y="2827302"/>
            <a:ext cx="3276379" cy="9264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(# of samples,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 of lags, # of features) </a:t>
            </a:r>
          </a:p>
        </p:txBody>
      </p:sp>
      <p:sp>
        <p:nvSpPr>
          <p:cNvPr id="84" name="Arrow: Down 83">
            <a:extLst>
              <a:ext uri="{FF2B5EF4-FFF2-40B4-BE49-F238E27FC236}">
                <a16:creationId xmlns:a16="http://schemas.microsoft.com/office/drawing/2014/main" id="{759DEF2F-C0D2-4BEB-B3E6-ACB149F2249A}"/>
              </a:ext>
            </a:extLst>
          </p:cNvPr>
          <p:cNvSpPr/>
          <p:nvPr/>
        </p:nvSpPr>
        <p:spPr bwMode="auto">
          <a:xfrm>
            <a:off x="10115550" y="2026504"/>
            <a:ext cx="409575" cy="743581"/>
          </a:xfrm>
          <a:prstGeom prst="down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16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3" grpId="0"/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3878-A175-4658-B134-191C0C9F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Structure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C9F60C-2D30-4B42-A99C-18F7EB751C68}"/>
              </a:ext>
            </a:extLst>
          </p:cNvPr>
          <p:cNvGrpSpPr/>
          <p:nvPr/>
        </p:nvGrpSpPr>
        <p:grpSpPr>
          <a:xfrm>
            <a:off x="2244283" y="1441582"/>
            <a:ext cx="9041512" cy="4323226"/>
            <a:chOff x="1611802" y="1011869"/>
            <a:chExt cx="9041512" cy="432322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3CF09CF-0E3F-45B9-AAB5-E17616A115CD}"/>
                </a:ext>
              </a:extLst>
            </p:cNvPr>
            <p:cNvSpPr/>
            <p:nvPr/>
          </p:nvSpPr>
          <p:spPr bwMode="auto">
            <a:xfrm>
              <a:off x="1611802" y="4169766"/>
              <a:ext cx="437537" cy="115897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Input Layer1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43B1AF1-41A9-4552-BF03-CC09345266EA}"/>
                </a:ext>
              </a:extLst>
            </p:cNvPr>
            <p:cNvCxnSpPr>
              <a:cxnSpLocks/>
            </p:cNvCxnSpPr>
            <p:nvPr/>
          </p:nvCxnSpPr>
          <p:spPr>
            <a:xfrm>
              <a:off x="2049339" y="4738234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F002981-43BF-4A42-8CEF-84F6C8330763}"/>
                </a:ext>
              </a:extLst>
            </p:cNvPr>
            <p:cNvSpPr/>
            <p:nvPr/>
          </p:nvSpPr>
          <p:spPr bwMode="auto">
            <a:xfrm>
              <a:off x="2454531" y="4169766"/>
              <a:ext cx="371424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 1D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A687B81-5573-4508-8CDB-5F39BD0A4A3E}"/>
                </a:ext>
              </a:extLst>
            </p:cNvPr>
            <p:cNvCxnSpPr>
              <a:cxnSpLocks/>
            </p:cNvCxnSpPr>
            <p:nvPr/>
          </p:nvCxnSpPr>
          <p:spPr>
            <a:xfrm>
              <a:off x="2825955" y="4749256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E62B5B8-603D-49EF-B687-F93BC690E44C}"/>
                </a:ext>
              </a:extLst>
            </p:cNvPr>
            <p:cNvSpPr/>
            <p:nvPr/>
          </p:nvSpPr>
          <p:spPr bwMode="auto">
            <a:xfrm>
              <a:off x="3192820" y="4169766"/>
              <a:ext cx="437537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 1D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29A8A95-0F84-490E-9880-199EE0C3D222}"/>
                </a:ext>
              </a:extLst>
            </p:cNvPr>
            <p:cNvCxnSpPr>
              <a:cxnSpLocks/>
            </p:cNvCxnSpPr>
            <p:nvPr/>
          </p:nvCxnSpPr>
          <p:spPr>
            <a:xfrm>
              <a:off x="3630357" y="4738234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77E0FC4-13C3-4AA7-B291-987D2DFD3AF8}"/>
                </a:ext>
              </a:extLst>
            </p:cNvPr>
            <p:cNvSpPr/>
            <p:nvPr/>
          </p:nvSpPr>
          <p:spPr bwMode="auto">
            <a:xfrm>
              <a:off x="4035549" y="4169766"/>
              <a:ext cx="371424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 1D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21EC630-659E-4E56-8FD1-CAC2618769DE}"/>
                </a:ext>
              </a:extLst>
            </p:cNvPr>
            <p:cNvCxnSpPr>
              <a:cxnSpLocks/>
            </p:cNvCxnSpPr>
            <p:nvPr/>
          </p:nvCxnSpPr>
          <p:spPr>
            <a:xfrm>
              <a:off x="4406973" y="4749256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972C7E-8519-4EFE-A5B3-554902220F3C}"/>
                </a:ext>
              </a:extLst>
            </p:cNvPr>
            <p:cNvSpPr/>
            <p:nvPr/>
          </p:nvSpPr>
          <p:spPr bwMode="auto">
            <a:xfrm>
              <a:off x="4776474" y="4169766"/>
              <a:ext cx="437537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822FDBB-F1A1-4271-8295-D4A0EA8BFBE6}"/>
                </a:ext>
              </a:extLst>
            </p:cNvPr>
            <p:cNvCxnSpPr>
              <a:cxnSpLocks/>
            </p:cNvCxnSpPr>
            <p:nvPr/>
          </p:nvCxnSpPr>
          <p:spPr>
            <a:xfrm>
              <a:off x="5214011" y="4738234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0ADDC4F-40EC-4029-BF31-28E87968A847}"/>
                </a:ext>
              </a:extLst>
            </p:cNvPr>
            <p:cNvSpPr/>
            <p:nvPr/>
          </p:nvSpPr>
          <p:spPr bwMode="auto">
            <a:xfrm>
              <a:off x="5619203" y="4169766"/>
              <a:ext cx="371424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 1D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3D33E11-3E87-44F7-A06A-11C8CB70AA23}"/>
                </a:ext>
              </a:extLst>
            </p:cNvPr>
            <p:cNvCxnSpPr>
              <a:cxnSpLocks/>
            </p:cNvCxnSpPr>
            <p:nvPr/>
          </p:nvCxnSpPr>
          <p:spPr>
            <a:xfrm>
              <a:off x="5990627" y="4749256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4168AAB-6352-42D2-8513-416036013E9B}"/>
                </a:ext>
              </a:extLst>
            </p:cNvPr>
            <p:cNvSpPr/>
            <p:nvPr/>
          </p:nvSpPr>
          <p:spPr bwMode="auto">
            <a:xfrm>
              <a:off x="6357492" y="4169766"/>
              <a:ext cx="437537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Dropout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1816941-9B12-40F8-93A7-3DD1E11ADA99}"/>
                </a:ext>
              </a:extLst>
            </p:cNvPr>
            <p:cNvCxnSpPr>
              <a:cxnSpLocks/>
            </p:cNvCxnSpPr>
            <p:nvPr/>
          </p:nvCxnSpPr>
          <p:spPr>
            <a:xfrm>
              <a:off x="6795029" y="4738234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2231D86-DD9D-4049-B6E9-D0336AE9C6B9}"/>
                </a:ext>
              </a:extLst>
            </p:cNvPr>
            <p:cNvSpPr/>
            <p:nvPr/>
          </p:nvSpPr>
          <p:spPr bwMode="auto">
            <a:xfrm>
              <a:off x="7200221" y="4169766"/>
              <a:ext cx="371424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Flatten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47D6CD9-BF72-4A0A-B736-D825C12FBF14}"/>
                </a:ext>
              </a:extLst>
            </p:cNvPr>
            <p:cNvCxnSpPr>
              <a:cxnSpLocks/>
              <a:stCxn id="59" idx="3"/>
              <a:endCxn id="62" idx="1"/>
            </p:cNvCxnSpPr>
            <p:nvPr/>
          </p:nvCxnSpPr>
          <p:spPr>
            <a:xfrm flipV="1">
              <a:off x="7571645" y="3310879"/>
              <a:ext cx="1063114" cy="143837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cxnSp>
          <p:nvCxnSpPr>
            <p:cNvPr id="61" name="Straight Arrow Connector 101">
              <a:extLst>
                <a:ext uri="{FF2B5EF4-FFF2-40B4-BE49-F238E27FC236}">
                  <a16:creationId xmlns:a16="http://schemas.microsoft.com/office/drawing/2014/main" id="{E9FBC8AA-6D2B-45B6-AE02-E72937801F33}"/>
                </a:ext>
              </a:extLst>
            </p:cNvPr>
            <p:cNvCxnSpPr>
              <a:cxnSpLocks/>
              <a:stCxn id="47" idx="2"/>
              <a:endCxn id="53" idx="2"/>
            </p:cNvCxnSpPr>
            <p:nvPr/>
          </p:nvCxnSpPr>
          <p:spPr>
            <a:xfrm rot="16200000" flipH="1">
              <a:off x="3817743" y="4151245"/>
              <a:ext cx="12700" cy="2355000"/>
            </a:xfrm>
            <a:prstGeom prst="bentConnector3">
              <a:avLst>
                <a:gd name="adj1" fmla="val 180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56C26D7-003D-4ECB-882F-C38F0A146A63}"/>
                </a:ext>
              </a:extLst>
            </p:cNvPr>
            <p:cNvSpPr/>
            <p:nvPr/>
          </p:nvSpPr>
          <p:spPr bwMode="auto">
            <a:xfrm>
              <a:off x="8634759" y="2731389"/>
              <a:ext cx="437537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6121549-FA8B-4D7E-8C38-A359522A216E}"/>
                </a:ext>
              </a:extLst>
            </p:cNvPr>
            <p:cNvCxnSpPr>
              <a:cxnSpLocks/>
            </p:cNvCxnSpPr>
            <p:nvPr/>
          </p:nvCxnSpPr>
          <p:spPr>
            <a:xfrm>
              <a:off x="9072296" y="3299857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44EAF84-E750-4406-91F8-014EF0567929}"/>
                </a:ext>
              </a:extLst>
            </p:cNvPr>
            <p:cNvSpPr/>
            <p:nvPr/>
          </p:nvSpPr>
          <p:spPr bwMode="auto">
            <a:xfrm>
              <a:off x="9477488" y="2731389"/>
              <a:ext cx="371424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Dense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E708154-D069-441F-B2C6-4C54CFF29D25}"/>
                </a:ext>
              </a:extLst>
            </p:cNvPr>
            <p:cNvCxnSpPr>
              <a:cxnSpLocks/>
            </p:cNvCxnSpPr>
            <p:nvPr/>
          </p:nvCxnSpPr>
          <p:spPr>
            <a:xfrm>
              <a:off x="9848912" y="3310879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F31B418-049F-4714-A1E4-82C5A2F1EE7B}"/>
                </a:ext>
              </a:extLst>
            </p:cNvPr>
            <p:cNvSpPr/>
            <p:nvPr/>
          </p:nvSpPr>
          <p:spPr bwMode="auto">
            <a:xfrm>
              <a:off x="10215777" y="2731389"/>
              <a:ext cx="437537" cy="1158979"/>
            </a:xfrm>
            <a:prstGeom prst="rect">
              <a:avLst/>
            </a:prstGeom>
            <a:solidFill>
              <a:srgbClr val="CC99FF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Dense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E5CD537-DA80-484B-9C09-5B47B6E8D98D}"/>
                </a:ext>
              </a:extLst>
            </p:cNvPr>
            <p:cNvCxnSpPr>
              <a:cxnSpLocks/>
              <a:stCxn id="73" idx="3"/>
            </p:cNvCxnSpPr>
            <p:nvPr/>
          </p:nvCxnSpPr>
          <p:spPr>
            <a:xfrm>
              <a:off x="3609825" y="2299527"/>
              <a:ext cx="416511" cy="72402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18CFEB8-3C65-4697-82BA-F0E9F055844F}"/>
                </a:ext>
              </a:extLst>
            </p:cNvPr>
            <p:cNvSpPr/>
            <p:nvPr/>
          </p:nvSpPr>
          <p:spPr bwMode="auto">
            <a:xfrm>
              <a:off x="4031189" y="2455082"/>
              <a:ext cx="371424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Lambda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169B1EE-F45B-49EB-8DF0-B611CF940BE2}"/>
                </a:ext>
              </a:extLst>
            </p:cNvPr>
            <p:cNvCxnSpPr>
              <a:cxnSpLocks/>
            </p:cNvCxnSpPr>
            <p:nvPr/>
          </p:nvCxnSpPr>
          <p:spPr>
            <a:xfrm>
              <a:off x="4402613" y="3034572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2920AC7-4A8B-4737-8E13-AF46A47F065B}"/>
                </a:ext>
              </a:extLst>
            </p:cNvPr>
            <p:cNvSpPr/>
            <p:nvPr/>
          </p:nvSpPr>
          <p:spPr bwMode="auto">
            <a:xfrm>
              <a:off x="4769478" y="2455082"/>
              <a:ext cx="437537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Embedding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4B52933-B832-4D85-9D24-9CF60C7AA6CB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5" y="3023550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1DDE51B-86AA-48F8-A2B0-BBF9A7F8D1DD}"/>
                </a:ext>
              </a:extLst>
            </p:cNvPr>
            <p:cNvSpPr/>
            <p:nvPr/>
          </p:nvSpPr>
          <p:spPr bwMode="auto">
            <a:xfrm>
              <a:off x="5612207" y="2455082"/>
              <a:ext cx="371424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Flatten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5CB7827-C2DF-468A-9441-5251837BE723}"/>
                </a:ext>
              </a:extLst>
            </p:cNvPr>
            <p:cNvSpPr/>
            <p:nvPr/>
          </p:nvSpPr>
          <p:spPr bwMode="auto">
            <a:xfrm>
              <a:off x="3172288" y="1720037"/>
              <a:ext cx="437537" cy="115897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kern="0" baseline="-25000" dirty="0"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latin typeface="Calibri" panose="020F0502020204030204"/>
                </a:rPr>
                <a:t>Input Layer2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050F9D0-79D2-4E86-AB38-E7FE673B3E7A}"/>
                </a:ext>
              </a:extLst>
            </p:cNvPr>
            <p:cNvCxnSpPr>
              <a:cxnSpLocks/>
              <a:stCxn id="73" idx="3"/>
            </p:cNvCxnSpPr>
            <p:nvPr/>
          </p:nvCxnSpPr>
          <p:spPr>
            <a:xfrm flipV="1">
              <a:off x="3609825" y="1580337"/>
              <a:ext cx="421364" cy="71919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46BE1FC-6F8E-464E-B624-FD85697FAD47}"/>
                </a:ext>
              </a:extLst>
            </p:cNvPr>
            <p:cNvSpPr/>
            <p:nvPr/>
          </p:nvSpPr>
          <p:spPr bwMode="auto">
            <a:xfrm>
              <a:off x="4036042" y="1011869"/>
              <a:ext cx="371424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Lambda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4C26512-C604-4154-9EEF-B7EA6FFBB74C}"/>
                </a:ext>
              </a:extLst>
            </p:cNvPr>
            <p:cNvCxnSpPr>
              <a:cxnSpLocks/>
            </p:cNvCxnSpPr>
            <p:nvPr/>
          </p:nvCxnSpPr>
          <p:spPr>
            <a:xfrm>
              <a:off x="4407466" y="1591359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26F9ADF-7612-4F66-815B-7927A7F27CA6}"/>
                </a:ext>
              </a:extLst>
            </p:cNvPr>
            <p:cNvSpPr/>
            <p:nvPr/>
          </p:nvSpPr>
          <p:spPr bwMode="auto">
            <a:xfrm>
              <a:off x="4774331" y="1011869"/>
              <a:ext cx="437537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Embedding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109692D-51EE-4B0F-94C8-2E898690BE60}"/>
                </a:ext>
              </a:extLst>
            </p:cNvPr>
            <p:cNvCxnSpPr>
              <a:cxnSpLocks/>
            </p:cNvCxnSpPr>
            <p:nvPr/>
          </p:nvCxnSpPr>
          <p:spPr>
            <a:xfrm>
              <a:off x="5211868" y="1580337"/>
              <a:ext cx="4003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FB27739-76FD-498E-9C52-F7A25181C3F3}"/>
                </a:ext>
              </a:extLst>
            </p:cNvPr>
            <p:cNvSpPr/>
            <p:nvPr/>
          </p:nvSpPr>
          <p:spPr bwMode="auto">
            <a:xfrm>
              <a:off x="5617060" y="1011869"/>
              <a:ext cx="371424" cy="1158979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Flatten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9CF2902-3671-413D-85DE-B10251E93B8E}"/>
                </a:ext>
              </a:extLst>
            </p:cNvPr>
            <p:cNvCxnSpPr>
              <a:cxnSpLocks/>
              <a:endCxn id="62" idx="1"/>
            </p:cNvCxnSpPr>
            <p:nvPr/>
          </p:nvCxnSpPr>
          <p:spPr>
            <a:xfrm>
              <a:off x="5993337" y="1580338"/>
              <a:ext cx="2641422" cy="173054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7E69392-6D81-4CD4-BE77-05FB7F594024}"/>
                </a:ext>
              </a:extLst>
            </p:cNvPr>
            <p:cNvCxnSpPr>
              <a:cxnSpLocks/>
              <a:endCxn id="62" idx="1"/>
            </p:cNvCxnSpPr>
            <p:nvPr/>
          </p:nvCxnSpPr>
          <p:spPr>
            <a:xfrm>
              <a:off x="6028206" y="3037748"/>
              <a:ext cx="2606553" cy="27313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 w="sm" len="med"/>
            </a:ln>
            <a:effectLst/>
          </p:spPr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388D1F4C-330E-4453-A170-0A447F57954F}"/>
              </a:ext>
            </a:extLst>
          </p:cNvPr>
          <p:cNvSpPr txBox="1"/>
          <p:nvPr/>
        </p:nvSpPr>
        <p:spPr>
          <a:xfrm>
            <a:off x="2568572" y="2306863"/>
            <a:ext cx="1380468" cy="8156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kern="0" baseline="-25000" dirty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latin typeface="Calibri" panose="020F0502020204030204"/>
              </a:rPr>
              <a:t>store id,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kern="0" baseline="-25000" dirty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latin typeface="Calibri" panose="020F0502020204030204"/>
              </a:rPr>
              <a:t>brand id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4D2E5C-E0A8-4662-B200-1B47D79C4D2E}"/>
              </a:ext>
            </a:extLst>
          </p:cNvPr>
          <p:cNvSpPr txBox="1"/>
          <p:nvPr/>
        </p:nvSpPr>
        <p:spPr>
          <a:xfrm>
            <a:off x="891107" y="4240000"/>
            <a:ext cx="1348377" cy="185589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kern="0" baseline="-25000" dirty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latin typeface="Calibri" panose="020F0502020204030204"/>
              </a:rPr>
              <a:t>move, deal,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kern="0" baseline="-25000" dirty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latin typeface="Calibri" panose="020F0502020204030204"/>
              </a:rPr>
              <a:t>feat, price, price ratio,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kern="0" baseline="-25000" dirty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latin typeface="Calibri" panose="020F0502020204030204"/>
              </a:rPr>
              <a:t>month, week_of_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kern="0" baseline="-25000" dirty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latin typeface="Calibri" panose="020F0502020204030204"/>
              </a:rPr>
              <a:t>month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95F2234-071F-45EF-8685-836838A74EC7}"/>
              </a:ext>
            </a:extLst>
          </p:cNvPr>
          <p:cNvSpPr txBox="1"/>
          <p:nvPr/>
        </p:nvSpPr>
        <p:spPr>
          <a:xfrm rot="16200000">
            <a:off x="4755312" y="4949983"/>
            <a:ext cx="1647291" cy="48013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kern="0" baseline="-25000" dirty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latin typeface="Calibri" panose="020F0502020204030204"/>
              </a:rPr>
              <a:t>Concatenate</a:t>
            </a:r>
            <a:endParaRPr lang="en-US" sz="2400" kern="0" baseline="-25000" dirty="0">
              <a:gradFill>
                <a:gsLst>
                  <a:gs pos="2917">
                    <a:prstClr val="black"/>
                  </a:gs>
                  <a:gs pos="30000">
                    <a:prstClr val="black"/>
                  </a:gs>
                </a:gsLst>
                <a:lin ang="5400000" scaled="0"/>
              </a:gradFill>
              <a:latin typeface="Calibri" panose="020F050202020403020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A445A0E-F009-4C7D-B1FC-F575D334D34E}"/>
              </a:ext>
            </a:extLst>
          </p:cNvPr>
          <p:cNvSpPr txBox="1"/>
          <p:nvPr/>
        </p:nvSpPr>
        <p:spPr>
          <a:xfrm rot="16200000">
            <a:off x="8590881" y="3519181"/>
            <a:ext cx="1647291" cy="48013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kern="0" baseline="-25000" dirty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latin typeface="Calibri" panose="020F0502020204030204"/>
              </a:rPr>
              <a:t>Concatenate</a:t>
            </a:r>
            <a:endParaRPr lang="en-US" sz="2400" kern="0" baseline="-25000" dirty="0">
              <a:gradFill>
                <a:gsLst>
                  <a:gs pos="2917">
                    <a:prstClr val="black"/>
                  </a:gs>
                  <a:gs pos="30000">
                    <a:prstClr val="black"/>
                  </a:gs>
                </a:gsLst>
                <a:lin ang="5400000" scaled="0"/>
              </a:gradFill>
              <a:latin typeface="Calibri" panose="020F0502020204030204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3858442-313E-4FE5-9510-E8058EC1AFB5}"/>
              </a:ext>
            </a:extLst>
          </p:cNvPr>
          <p:cNvSpPr txBox="1"/>
          <p:nvPr/>
        </p:nvSpPr>
        <p:spPr>
          <a:xfrm>
            <a:off x="1367406" y="6137771"/>
            <a:ext cx="1905318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kern="0" baseline="-25000" dirty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latin typeface="Calibri" panose="020F0502020204030204"/>
              </a:rPr>
              <a:t>[#samples, 15, 7]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A445D56-001F-4C85-84A9-F907E07AC340}"/>
              </a:ext>
            </a:extLst>
          </p:cNvPr>
          <p:cNvSpPr txBox="1"/>
          <p:nvPr/>
        </p:nvSpPr>
        <p:spPr>
          <a:xfrm>
            <a:off x="3289036" y="6134435"/>
            <a:ext cx="1905318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kern="0" baseline="-25000" dirty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latin typeface="Calibri" panose="020F0502020204030204"/>
              </a:rPr>
              <a:t>[#samples, 15, 3]</a:t>
            </a:r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F0192411-F516-4C07-B79E-66040AF0C3C5}"/>
              </a:ext>
            </a:extLst>
          </p:cNvPr>
          <p:cNvSpPr/>
          <p:nvPr/>
        </p:nvSpPr>
        <p:spPr bwMode="auto">
          <a:xfrm>
            <a:off x="3107723" y="6358675"/>
            <a:ext cx="348716" cy="194525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8952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3878-A175-4658-B134-191C0C9F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Definition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B603B-89EC-4F1A-9EFD-5ACC5480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405794"/>
            <a:ext cx="6029325" cy="627215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91C811-6E5C-4AC7-8E5B-EF5DA46D8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429809"/>
            <a:ext cx="5121910" cy="409342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i="1" dirty="0"/>
              <a:t>Embedding: </a:t>
            </a:r>
            <a:r>
              <a:rPr lang="en-US" sz="2400" b="1" dirty="0"/>
              <a:t>encode categorical features into binary sequences</a:t>
            </a:r>
            <a:endParaRPr lang="en-US" sz="2400" b="1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400" i="1" dirty="0"/>
              <a:t>Conv1D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n_filters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kernel_size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dilation_rate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padding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activation function</a:t>
            </a:r>
            <a:endParaRPr lang="en-US" altLang="zh-CN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/>
              <a:t>Skip connections</a:t>
            </a: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/>
              <a:t>Combine with categorial features and pass to a dense layer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1590D0-A0B3-45F4-947A-0E977F7D277C}"/>
              </a:ext>
            </a:extLst>
          </p:cNvPr>
          <p:cNvSpPr/>
          <p:nvPr/>
        </p:nvSpPr>
        <p:spPr bwMode="auto">
          <a:xfrm>
            <a:off x="5554910" y="1729529"/>
            <a:ext cx="5670958" cy="385894"/>
          </a:xfrm>
          <a:prstGeom prst="rect">
            <a:avLst/>
          </a:prstGeom>
          <a:noFill/>
          <a:ln w="15875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4374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3878-A175-4658-B134-191C0C9F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Definition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B603B-89EC-4F1A-9EFD-5ACC5480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405794"/>
            <a:ext cx="6029325" cy="627215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91C811-6E5C-4AC7-8E5B-EF5DA46D8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429809"/>
            <a:ext cx="5121910" cy="409342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/>
              <a:t>Embedding: </a:t>
            </a:r>
            <a:r>
              <a:rPr lang="en-US" sz="2400" dirty="0"/>
              <a:t>encode categorical features into binary sequences</a:t>
            </a:r>
            <a:endParaRPr lang="en-US" sz="24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400" b="1" i="1" dirty="0"/>
              <a:t>Conv1D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b="1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n_filters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b="1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kernel_size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b="1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dilation_rate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b="1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padding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b="1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activation function</a:t>
            </a:r>
            <a:endParaRPr lang="en-US" altLang="zh-CN" sz="2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/>
              <a:t>Skip connections</a:t>
            </a: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/>
              <a:t>Combine with categorial features and pass to a dense layer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AB0C37-351D-4649-8CD0-3C1C5CC48804}"/>
              </a:ext>
            </a:extLst>
          </p:cNvPr>
          <p:cNvSpPr/>
          <p:nvPr/>
        </p:nvSpPr>
        <p:spPr bwMode="auto">
          <a:xfrm>
            <a:off x="5554910" y="2508308"/>
            <a:ext cx="5670958" cy="385894"/>
          </a:xfrm>
          <a:prstGeom prst="rect">
            <a:avLst/>
          </a:prstGeom>
          <a:noFill/>
          <a:ln w="15875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872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3878-A175-4658-B134-191C0C9F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Definition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B603B-89EC-4F1A-9EFD-5ACC5480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405794"/>
            <a:ext cx="6029325" cy="627215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91C811-6E5C-4AC7-8E5B-EF5DA46D8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429809"/>
            <a:ext cx="5121910" cy="409342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/>
              <a:t>Embedding: </a:t>
            </a:r>
            <a:r>
              <a:rPr lang="en-US" sz="2400" dirty="0"/>
              <a:t>encode categorical features into binary sequences</a:t>
            </a:r>
            <a:endParaRPr lang="en-US" sz="24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400" i="1" dirty="0"/>
              <a:t>Conv1D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n_filters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kernel_size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dilation_rate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padding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activation function</a:t>
            </a:r>
            <a:endParaRPr lang="en-US" altLang="zh-CN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i="1" dirty="0"/>
              <a:t>Skip connections</a:t>
            </a:r>
            <a:endParaRPr lang="en-US" sz="2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/>
              <a:t>Combine with categorial features and pass to a dense layer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8C7A92-33A3-4919-9615-DC2077D42924}"/>
              </a:ext>
            </a:extLst>
          </p:cNvPr>
          <p:cNvSpPr/>
          <p:nvPr/>
        </p:nvSpPr>
        <p:spPr bwMode="auto">
          <a:xfrm>
            <a:off x="5554910" y="4018327"/>
            <a:ext cx="5670958" cy="186616"/>
          </a:xfrm>
          <a:prstGeom prst="rect">
            <a:avLst/>
          </a:prstGeom>
          <a:noFill/>
          <a:ln w="15875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9901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3878-A175-4658-B134-191C0C9F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Definition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B603B-89EC-4F1A-9EFD-5ACC5480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405794"/>
            <a:ext cx="6029325" cy="627215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91C811-6E5C-4AC7-8E5B-EF5DA46D8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429809"/>
            <a:ext cx="5121910" cy="409342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/>
              <a:t>Embedding: </a:t>
            </a:r>
            <a:r>
              <a:rPr lang="en-US" sz="2400" dirty="0"/>
              <a:t>encode categorical features into binary sequences</a:t>
            </a:r>
            <a:endParaRPr lang="en-US" sz="24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400" i="1" dirty="0"/>
              <a:t>Conv1D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n_filters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kernel_size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dilation_rate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padding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activation function</a:t>
            </a:r>
            <a:endParaRPr lang="en-US" altLang="zh-CN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/>
              <a:t>Skip connections</a:t>
            </a: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i="1" dirty="0"/>
              <a:t>Combine with categorial features and pass to a dense layer</a:t>
            </a: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9E728-488C-4877-A332-B39177A7353A}"/>
              </a:ext>
            </a:extLst>
          </p:cNvPr>
          <p:cNvSpPr/>
          <p:nvPr/>
        </p:nvSpPr>
        <p:spPr bwMode="auto">
          <a:xfrm>
            <a:off x="5554910" y="5512968"/>
            <a:ext cx="5904452" cy="385894"/>
          </a:xfrm>
          <a:prstGeom prst="rect">
            <a:avLst/>
          </a:prstGeom>
          <a:noFill/>
          <a:ln w="15875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1940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DDA5-0E5E-4F2A-9AD4-842BF6C2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 Tuning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013750-7370-4AF5-8174-AA0FC75A1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429809"/>
            <a:ext cx="11922760" cy="1284134"/>
          </a:xfrm>
        </p:spPr>
        <p:txBody>
          <a:bodyPr/>
          <a:lstStyle/>
          <a:p>
            <a:r>
              <a:rPr lang="en-US" sz="2800" dirty="0"/>
              <a:t>HyperDrive via Azure Machine Learning SDK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204" dirty="0">
                <a:latin typeface="+mj-lt"/>
              </a:rPr>
              <a:t>Automates the hyperparameter sweeps on an elastic cluster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0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Supports Bayesian sampling and early termination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1533E-F55E-4D60-98A2-0C3255C5A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70" y="2789904"/>
            <a:ext cx="8572499" cy="3778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9F369E-DD6D-4732-848E-FB2BED6F7F90}"/>
              </a:ext>
            </a:extLst>
          </p:cNvPr>
          <p:cNvSpPr/>
          <p:nvPr/>
        </p:nvSpPr>
        <p:spPr>
          <a:xfrm>
            <a:off x="4983061" y="6568487"/>
            <a:ext cx="72089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https://docs.microsoft.com/en-us/azure/machine-learning/service/how-to-tune-hyperparameters</a:t>
            </a:r>
          </a:p>
        </p:txBody>
      </p:sp>
    </p:spTree>
    <p:extLst>
      <p:ext uri="{BB962C8B-B14F-4D97-AF65-F5344CB8AC3E}">
        <p14:creationId xmlns:p14="http://schemas.microsoft.com/office/powerpoint/2010/main" val="25662763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408B1-8B61-4887-8CD0-8977410DC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541124"/>
            <a:ext cx="11922760" cy="29423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Overview of Time Series Forecasting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Foundations of Dilated Convolutional Neural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Application to Retail Demand Forecasting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604844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DDA5-0E5E-4F2A-9AD4-842BF6C2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EC5B90-2525-4DAD-950D-850BAB65A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429809"/>
            <a:ext cx="11922760" cy="139730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Forecast unit </a:t>
            </a:r>
            <a:r>
              <a:rPr lang="en-US" altLang="zh-CN" sz="24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sales between week 138 and 160 with model retrained every 2 weeks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Azure </a:t>
            </a:r>
            <a:r>
              <a:rPr lang="en-US" sz="24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Ubuntu Linux VM with one-half Tesla K80 GPU, 56 GB memory</a:t>
            </a:r>
            <a:endParaRPr lang="en-US" altLang="zh-CN" sz="24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76CCE-CE8D-4F92-91EA-DAD331CA9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" y="2628900"/>
            <a:ext cx="5336979" cy="3613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665C15-3856-4726-9800-1FDF32401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90" y="2628901"/>
            <a:ext cx="532357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7587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DDA5-0E5E-4F2A-9AD4-842BF6C2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C2A640-F139-45B0-AC04-AFF14B9FF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82844"/>
              </p:ext>
            </p:extLst>
          </p:nvPr>
        </p:nvGraphicFramePr>
        <p:xfrm>
          <a:off x="2237227" y="2193460"/>
          <a:ext cx="8366465" cy="3509010"/>
        </p:xfrm>
        <a:graphic>
          <a:graphicData uri="http://schemas.openxmlformats.org/drawingml/2006/table">
            <a:tbl>
              <a:tblPr/>
              <a:tblGrid>
                <a:gridCol w="2272319">
                  <a:extLst>
                    <a:ext uri="{9D8B030D-6E8A-4147-A177-3AD203B41FA5}">
                      <a16:colId xmlns:a16="http://schemas.microsoft.com/office/drawing/2014/main" val="256200894"/>
                    </a:ext>
                  </a:extLst>
                </a:gridCol>
                <a:gridCol w="1724451">
                  <a:extLst>
                    <a:ext uri="{9D8B030D-6E8A-4147-A177-3AD203B41FA5}">
                      <a16:colId xmlns:a16="http://schemas.microsoft.com/office/drawing/2014/main" val="4234841117"/>
                    </a:ext>
                  </a:extLst>
                </a:gridCol>
                <a:gridCol w="1888940">
                  <a:extLst>
                    <a:ext uri="{9D8B030D-6E8A-4147-A177-3AD203B41FA5}">
                      <a16:colId xmlns:a16="http://schemas.microsoft.com/office/drawing/2014/main" val="3227627743"/>
                    </a:ext>
                  </a:extLst>
                </a:gridCol>
                <a:gridCol w="2480755">
                  <a:extLst>
                    <a:ext uri="{9D8B030D-6E8A-4147-A177-3AD203B41FA5}">
                      <a16:colId xmlns:a16="http://schemas.microsoft.com/office/drawing/2014/main" val="2755285394"/>
                    </a:ext>
                  </a:extLst>
                </a:gridCol>
              </a:tblGrid>
              <a:tr h="584835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/>
                      <a:r>
                        <a:rPr lang="en-US" sz="2000" b="1" u="none" strike="noStrike" dirty="0">
                          <a:effectLst/>
                        </a:rPr>
                        <a:t>Method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/>
                      <a:r>
                        <a:rPr lang="en-US" sz="2000" b="1" u="none" strike="noStrike" dirty="0">
                          <a:effectLst/>
                        </a:rPr>
                        <a:t>MAPE</a:t>
                      </a: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3600" b="1" i="0" dirty="0">
                        <a:effectLst/>
                      </a:endParaRPr>
                    </a:p>
                  </a:txBody>
                  <a:tcPr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/>
                      <a:r>
                        <a:rPr lang="en-US" sz="2000" b="1" u="none" strike="noStrike" dirty="0">
                          <a:effectLst/>
                        </a:rPr>
                        <a:t>Running time</a:t>
                      </a:r>
                      <a:endParaRPr lang="en-US" sz="3600" b="1" i="0" dirty="0">
                        <a:effectLst/>
                      </a:endParaRPr>
                    </a:p>
                  </a:txBody>
                  <a:tcPr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/>
                      <a:r>
                        <a:rPr lang="en-US" sz="2000" b="1" i="0" dirty="0">
                          <a:effectLst/>
                        </a:rPr>
                        <a:t>Machine</a:t>
                      </a:r>
                      <a:endParaRPr lang="en-US" sz="3600" b="1" i="0" dirty="0">
                        <a:effectLst/>
                      </a:endParaRPr>
                    </a:p>
                  </a:txBody>
                  <a:tcPr marT="14288" marB="1428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770459"/>
                  </a:ext>
                </a:extLst>
              </a:tr>
              <a:tr h="584835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ase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Dilated CNN</a:t>
                      </a:r>
                    </a:p>
                  </a:txBody>
                  <a:tcPr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37.09 %</a:t>
                      </a:r>
                    </a:p>
                  </a:txBody>
                  <a:tcPr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413 s</a:t>
                      </a:r>
                    </a:p>
                  </a:txBody>
                  <a:tcPr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GPU Linux VM</a:t>
                      </a:r>
                    </a:p>
                  </a:txBody>
                  <a:tcPr marT="14288" marB="1428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591867"/>
                  </a:ext>
                </a:extLst>
              </a:tr>
              <a:tr h="58483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Seq2Seq RNN </a:t>
                      </a:r>
                    </a:p>
                  </a:txBody>
                  <a:tcPr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37.68 %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14288" marB="1428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669 s</a:t>
                      </a:r>
                      <a:endParaRPr lang="en-US" sz="20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14288" marB="1428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GPU Linux VM</a:t>
                      </a:r>
                    </a:p>
                  </a:txBody>
                  <a:tcPr marT="14288" marB="1428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03009"/>
                  </a:ext>
                </a:extLst>
              </a:tr>
              <a:tr h="584835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Naive</a:t>
                      </a:r>
                    </a:p>
                  </a:txBody>
                  <a:tcPr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109.67 %</a:t>
                      </a:r>
                    </a:p>
                  </a:txBody>
                  <a:tcPr marT="14288" marB="1428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114.06 s</a:t>
                      </a:r>
                    </a:p>
                  </a:txBody>
                  <a:tcPr marT="14288" marB="1428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CPU Linux VM</a:t>
                      </a:r>
                    </a:p>
                  </a:txBody>
                  <a:tcPr marT="14288" marB="1428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72147"/>
                  </a:ext>
                </a:extLst>
              </a:tr>
              <a:tr h="584835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ETS</a:t>
                      </a:r>
                    </a:p>
                  </a:txBody>
                  <a:tcPr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70.99 %</a:t>
                      </a:r>
                    </a:p>
                  </a:txBody>
                  <a:tcPr marT="14288" marB="1428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277.01 s</a:t>
                      </a:r>
                    </a:p>
                  </a:txBody>
                  <a:tcPr marT="14288" marB="1428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CPU Linux VM</a:t>
                      </a:r>
                    </a:p>
                  </a:txBody>
                  <a:tcPr marT="14288" marB="1428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282933"/>
                  </a:ext>
                </a:extLst>
              </a:tr>
              <a:tr h="584835"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ARIMA </a:t>
                      </a:r>
                    </a:p>
                  </a:txBody>
                  <a:tcPr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70.80 %</a:t>
                      </a:r>
                    </a:p>
                  </a:txBody>
                  <a:tcPr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dirty="0">
                          <a:solidFill>
                            <a:srgbClr val="24292E"/>
                          </a:solidFill>
                          <a:effectLst/>
                          <a:latin typeface="-apple-system"/>
                        </a:rPr>
                        <a:t>265.94</a:t>
                      </a:r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 </a:t>
                      </a:r>
                    </a:p>
                  </a:txBody>
                  <a:tcPr marT="14288" marB="142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71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4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16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689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862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033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204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378" algn="l" defTabSz="914344" rtl="0" eaLnBrk="1" latinLnBrk="0" hangingPunct="1">
                        <a:defRPr sz="176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CPU Linux VM</a:t>
                      </a:r>
                    </a:p>
                  </a:txBody>
                  <a:tcPr marT="14288" marB="1428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9939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8ABA20B-97CB-4E1D-835A-16C22A403CC5}"/>
              </a:ext>
            </a:extLst>
          </p:cNvPr>
          <p:cNvSpPr txBox="1"/>
          <p:nvPr/>
        </p:nvSpPr>
        <p:spPr>
          <a:xfrm>
            <a:off x="3404538" y="5749722"/>
            <a:ext cx="603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are collected based on the median of 5 run results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3C2D515-522B-4D54-9AA9-6ECDBAFBC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343720"/>
            <a:ext cx="11922760" cy="991041"/>
          </a:xfrm>
        </p:spPr>
        <p:txBody>
          <a:bodyPr/>
          <a:lstStyle/>
          <a:p>
            <a:r>
              <a:rPr lang="en-US" sz="2400" dirty="0"/>
              <a:t>Mean absolute percentage error (MAPE)</a:t>
            </a:r>
            <a:endParaRPr lang="en-US" altLang="zh-CN" sz="24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425857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23A6E-72E3-420D-992D-88D5AE278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189178"/>
            <a:ext cx="11653523" cy="2799934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4504520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1421-458F-A148-9D5F-B32A05562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98"/>
          <a:stretch/>
        </p:blipFill>
        <p:spPr>
          <a:xfrm>
            <a:off x="1532453" y="1885081"/>
            <a:ext cx="5137935" cy="3553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E855A-F38F-A14F-8BDA-EC0E0304C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44"/>
          <a:stretch/>
        </p:blipFill>
        <p:spPr>
          <a:xfrm>
            <a:off x="7248470" y="1892663"/>
            <a:ext cx="2703228" cy="3546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2213"/>
            <a:ext cx="12192000" cy="1143000"/>
          </a:xfrm>
        </p:spPr>
        <p:txBody>
          <a:bodyPr/>
          <a:lstStyle/>
          <a:p>
            <a:r>
              <a:rPr lang="en-US" dirty="0"/>
              <a:t>Rate today</a:t>
            </a:r>
            <a:r>
              <a:rPr lang="en-US" sz="2133" dirty="0"/>
              <a:t> </a:t>
            </a:r>
            <a:r>
              <a:rPr lang="en-US" dirty="0"/>
              <a:t>’s session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9220209-4A62-B342-B343-8F7E2FDD88B6}"/>
              </a:ext>
            </a:extLst>
          </p:cNvPr>
          <p:cNvSpPr txBox="1">
            <a:spLocks/>
          </p:cNvSpPr>
          <p:nvPr/>
        </p:nvSpPr>
        <p:spPr>
          <a:xfrm>
            <a:off x="1532453" y="5566719"/>
            <a:ext cx="5067377" cy="5080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defRPr sz="2800" kern="1200" spc="50">
                <a:solidFill>
                  <a:schemeClr val="tx1">
                    <a:lumMod val="75000"/>
                  </a:schemeClr>
                </a:solidFill>
                <a:latin typeface="Open Sans Ligh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Session page on conference website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B54BD9C-9CD1-9744-9D24-D48CF9809631}"/>
              </a:ext>
            </a:extLst>
          </p:cNvPr>
          <p:cNvSpPr txBox="1">
            <a:spLocks/>
          </p:cNvSpPr>
          <p:nvPr/>
        </p:nvSpPr>
        <p:spPr>
          <a:xfrm>
            <a:off x="7396480" y="5566719"/>
            <a:ext cx="2635795" cy="5080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defRPr sz="2800" kern="1200" spc="50">
                <a:solidFill>
                  <a:schemeClr val="tx1">
                    <a:lumMod val="75000"/>
                  </a:schemeClr>
                </a:solidFill>
                <a:latin typeface="Open Sans Ligh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O’Reilly Events App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E6CA6E-04BB-8245-8A3B-B1FB568F84EC}"/>
              </a:ext>
            </a:extLst>
          </p:cNvPr>
          <p:cNvSpPr/>
          <p:nvPr/>
        </p:nvSpPr>
        <p:spPr>
          <a:xfrm>
            <a:off x="7676328" y="4973054"/>
            <a:ext cx="1997165" cy="534125"/>
          </a:xfrm>
          <a:prstGeom prst="ellipse">
            <a:avLst/>
          </a:prstGeom>
          <a:noFill/>
          <a:ln w="222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70E3EE-6A0B-CC43-8C41-89A3E4B86CB7}"/>
              </a:ext>
            </a:extLst>
          </p:cNvPr>
          <p:cNvGrpSpPr/>
          <p:nvPr/>
        </p:nvGrpSpPr>
        <p:grpSpPr>
          <a:xfrm>
            <a:off x="9176855" y="4178783"/>
            <a:ext cx="1571493" cy="1101003"/>
            <a:chOff x="6691509" y="3044467"/>
            <a:chExt cx="1178620" cy="825752"/>
          </a:xfrm>
          <a:effectLst>
            <a:outerShdw blurRad="12700" dist="12700" dir="2700000" algn="tl" rotWithShape="0">
              <a:prstClr val="black">
                <a:alpha val="50000"/>
              </a:prstClr>
            </a:outerShdw>
          </a:effectLst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2A43637-5CBB-ED4F-88E6-20B7796F4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6255" y="3044467"/>
              <a:ext cx="1063874" cy="73610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A7988DFE-77A6-A94B-90D1-1B004DBA85C4}"/>
                </a:ext>
              </a:extLst>
            </p:cNvPr>
            <p:cNvSpPr/>
            <p:nvPr/>
          </p:nvSpPr>
          <p:spPr>
            <a:xfrm rot="14035505">
              <a:off x="6716610" y="3665827"/>
              <a:ext cx="179291" cy="22949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BD2F38-1EA8-E44C-AB72-D173356E57C2}"/>
              </a:ext>
            </a:extLst>
          </p:cNvPr>
          <p:cNvGrpSpPr/>
          <p:nvPr/>
        </p:nvGrpSpPr>
        <p:grpSpPr>
          <a:xfrm rot="2034982">
            <a:off x="2714183" y="2437411"/>
            <a:ext cx="1571493" cy="1101003"/>
            <a:chOff x="6691509" y="3044467"/>
            <a:chExt cx="1178620" cy="825752"/>
          </a:xfrm>
          <a:effectLst>
            <a:outerShdw blurRad="12700" dist="12700" dir="2700000" algn="tl" rotWithShape="0">
              <a:prstClr val="black">
                <a:alpha val="50000"/>
              </a:prstClr>
            </a:outerShdw>
          </a:effectLst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884061D-5388-604E-B068-0967A1783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6255" y="3044467"/>
              <a:ext cx="1063874" cy="73610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90A556CD-B3D3-5D45-BC4E-F70E567F4F08}"/>
                </a:ext>
              </a:extLst>
            </p:cNvPr>
            <p:cNvSpPr/>
            <p:nvPr/>
          </p:nvSpPr>
          <p:spPr>
            <a:xfrm rot="14035505">
              <a:off x="6716610" y="3665827"/>
              <a:ext cx="179291" cy="22949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B0764D3D-2213-5C4D-902C-1ED6AE5BEC51}"/>
              </a:ext>
            </a:extLst>
          </p:cNvPr>
          <p:cNvSpPr/>
          <p:nvPr/>
        </p:nvSpPr>
        <p:spPr>
          <a:xfrm>
            <a:off x="1386769" y="2725098"/>
            <a:ext cx="1160347" cy="513948"/>
          </a:xfrm>
          <a:prstGeom prst="ellipse">
            <a:avLst/>
          </a:prstGeom>
          <a:noFill/>
          <a:ln w="222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109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408B1-8B61-4887-8CD0-8977410DC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541124"/>
            <a:ext cx="11922760" cy="572464"/>
          </a:xfrm>
        </p:spPr>
        <p:txBody>
          <a:bodyPr/>
          <a:lstStyle/>
          <a:p>
            <a:r>
              <a:rPr lang="en-US" sz="2800" dirty="0"/>
              <a:t>Time Series Forecasting Applications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272812-81EC-410A-A3B8-7B82944C346A}"/>
              </a:ext>
            </a:extLst>
          </p:cNvPr>
          <p:cNvGrpSpPr/>
          <p:nvPr/>
        </p:nvGrpSpPr>
        <p:grpSpPr>
          <a:xfrm>
            <a:off x="8685325" y="2615880"/>
            <a:ext cx="2730235" cy="2590592"/>
            <a:chOff x="885099" y="2615880"/>
            <a:chExt cx="2730235" cy="25905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1FB3392-89E2-4FB8-ADFB-5593603A0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8116" y="2615880"/>
              <a:ext cx="2606118" cy="197176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0C88DF-58E2-4739-B9DB-839DD4CBD99B}"/>
                </a:ext>
              </a:extLst>
            </p:cNvPr>
            <p:cNvSpPr txBox="1"/>
            <p:nvPr/>
          </p:nvSpPr>
          <p:spPr>
            <a:xfrm>
              <a:off x="885099" y="4634008"/>
              <a:ext cx="2730235" cy="5724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web traffic forecasting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E4ABC44-EF82-4464-9A80-21F3B470F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69" y="2581211"/>
            <a:ext cx="2989073" cy="2052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E803B7-99FC-433D-B243-C2BE7A04E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378" y="2615880"/>
            <a:ext cx="3430418" cy="1953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F6115A-5A08-41EB-8F81-5CFF6D309C87}"/>
              </a:ext>
            </a:extLst>
          </p:cNvPr>
          <p:cNvSpPr txBox="1"/>
          <p:nvPr/>
        </p:nvSpPr>
        <p:spPr>
          <a:xfrm>
            <a:off x="1073287" y="4641682"/>
            <a:ext cx="271388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retail sales forecasting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9C3DB-4942-45A9-8BCD-771E8E333E91}"/>
              </a:ext>
            </a:extLst>
          </p:cNvPr>
          <p:cNvSpPr txBox="1"/>
          <p:nvPr/>
        </p:nvSpPr>
        <p:spPr>
          <a:xfrm>
            <a:off x="5086043" y="4634008"/>
            <a:ext cx="2488182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financial forecasting</a:t>
            </a:r>
          </a:p>
        </p:txBody>
      </p:sp>
    </p:spTree>
    <p:extLst>
      <p:ext uri="{BB962C8B-B14F-4D97-AF65-F5344CB8AC3E}">
        <p14:creationId xmlns:p14="http://schemas.microsoft.com/office/powerpoint/2010/main" val="30327801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TLSHAPE_TB_00000000000000000000000000000000_ElapsedTimeExtension">
            <a:extLst>
              <a:ext uri="{FF2B5EF4-FFF2-40B4-BE49-F238E27FC236}">
                <a16:creationId xmlns:a16="http://schemas.microsoft.com/office/drawing/2014/main" id="{15D7E235-CC62-47D4-9BEF-234646EADE32}"/>
              </a:ext>
            </a:extLst>
          </p:cNvPr>
          <p:cNvSpPr/>
          <p:nvPr/>
        </p:nvSpPr>
        <p:spPr>
          <a:xfrm>
            <a:off x="8756433" y="1701846"/>
            <a:ext cx="2675786" cy="3223329"/>
          </a:xfrm>
          <a:prstGeom prst="rect">
            <a:avLst/>
          </a:prstGeom>
          <a:gradFill>
            <a:gsLst>
              <a:gs pos="100000">
                <a:srgbClr val="E4801C">
                  <a:alpha val="30000"/>
                </a:srgbClr>
              </a:gs>
              <a:gs pos="0">
                <a:srgbClr val="737373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8" name="OTLSHAPE_TB_00000000000000000000000000000000_ElapsedTimeExtension">
            <a:extLst>
              <a:ext uri="{FF2B5EF4-FFF2-40B4-BE49-F238E27FC236}">
                <a16:creationId xmlns:a16="http://schemas.microsoft.com/office/drawing/2014/main" id="{06BFE809-EB18-4813-8175-D9D3C41A0674}"/>
              </a:ext>
            </a:extLst>
          </p:cNvPr>
          <p:cNvSpPr/>
          <p:nvPr/>
        </p:nvSpPr>
        <p:spPr>
          <a:xfrm>
            <a:off x="4568001" y="1712377"/>
            <a:ext cx="4209222" cy="3223329"/>
          </a:xfrm>
          <a:prstGeom prst="rect">
            <a:avLst/>
          </a:prstGeom>
          <a:gradFill>
            <a:gsLst>
              <a:gs pos="100000">
                <a:schemeClr val="accent2">
                  <a:lumMod val="100000"/>
                  <a:alpha val="30000"/>
                </a:schemeClr>
              </a:gs>
              <a:gs pos="0">
                <a:srgbClr val="737373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Representative Methods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4B806-D008-40CC-8B7F-52BEBC1E2DB3}"/>
              </a:ext>
            </a:extLst>
          </p:cNvPr>
          <p:cNvSpPr/>
          <p:nvPr/>
        </p:nvSpPr>
        <p:spPr>
          <a:xfrm>
            <a:off x="6425514" y="6568487"/>
            <a:ext cx="5766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J. </a:t>
            </a:r>
            <a:r>
              <a:rPr lang="en-US" sz="1200" dirty="0" err="1"/>
              <a:t>Gooijer</a:t>
            </a:r>
            <a:r>
              <a:rPr lang="en-US" sz="1200" dirty="0"/>
              <a:t> and R. Hyndman. 25 Years of Time Series Forecasting.</a:t>
            </a:r>
          </a:p>
        </p:txBody>
      </p:sp>
      <p:cxnSp>
        <p:nvCxnSpPr>
          <p:cNvPr id="10" name="OTLSHAPE_M_571dc53d46064a2ca6bc04525a3322e4_Connector1">
            <a:extLst>
              <a:ext uri="{FF2B5EF4-FFF2-40B4-BE49-F238E27FC236}">
                <a16:creationId xmlns:a16="http://schemas.microsoft.com/office/drawing/2014/main" id="{F4CEAA18-CB6A-405A-8965-839024B80F75}"/>
              </a:ext>
            </a:extLst>
          </p:cNvPr>
          <p:cNvCxnSpPr>
            <a:cxnSpLocks/>
          </p:cNvCxnSpPr>
          <p:nvPr/>
        </p:nvCxnSpPr>
        <p:spPr>
          <a:xfrm>
            <a:off x="10732587" y="3796148"/>
            <a:ext cx="0" cy="1065413"/>
          </a:xfrm>
          <a:prstGeom prst="line">
            <a:avLst/>
          </a:prstGeom>
          <a:ln w="9525" cap="flat" cmpd="sng" algn="ctr">
            <a:solidFill>
              <a:srgbClr val="B20E1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TLSHAPE_M_8909fe829de64dbd9ac26dada3dc789e_Connector2">
            <a:extLst>
              <a:ext uri="{FF2B5EF4-FFF2-40B4-BE49-F238E27FC236}">
                <a16:creationId xmlns:a16="http://schemas.microsoft.com/office/drawing/2014/main" id="{4FDB2C39-BFDB-485B-A1FC-3C867FD139F5}"/>
              </a:ext>
            </a:extLst>
          </p:cNvPr>
          <p:cNvCxnSpPr>
            <a:cxnSpLocks/>
          </p:cNvCxnSpPr>
          <p:nvPr/>
        </p:nvCxnSpPr>
        <p:spPr>
          <a:xfrm>
            <a:off x="9693433" y="3036628"/>
            <a:ext cx="0" cy="333885"/>
          </a:xfrm>
          <a:prstGeom prst="line">
            <a:avLst/>
          </a:prstGeom>
          <a:ln w="9525" cap="flat" cmpd="sng" algn="ctr">
            <a:solidFill>
              <a:srgbClr val="8775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M_8909fe829de64dbd9ac26dada3dc789e_Connector1">
            <a:extLst>
              <a:ext uri="{FF2B5EF4-FFF2-40B4-BE49-F238E27FC236}">
                <a16:creationId xmlns:a16="http://schemas.microsoft.com/office/drawing/2014/main" id="{1C1AAD33-1874-4509-B7C1-C4CF0DFAD195}"/>
              </a:ext>
            </a:extLst>
          </p:cNvPr>
          <p:cNvCxnSpPr>
            <a:cxnSpLocks/>
          </p:cNvCxnSpPr>
          <p:nvPr/>
        </p:nvCxnSpPr>
        <p:spPr>
          <a:xfrm>
            <a:off x="9726385" y="3796148"/>
            <a:ext cx="0" cy="1068385"/>
          </a:xfrm>
          <a:prstGeom prst="line">
            <a:avLst/>
          </a:prstGeom>
          <a:ln w="9525" cap="flat" cmpd="sng" algn="ctr">
            <a:solidFill>
              <a:srgbClr val="8775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TLSHAPE_M_187ca70d2f98488395373102ec8bc3d9_Connector1">
            <a:extLst>
              <a:ext uri="{FF2B5EF4-FFF2-40B4-BE49-F238E27FC236}">
                <a16:creationId xmlns:a16="http://schemas.microsoft.com/office/drawing/2014/main" id="{B2234C6C-98A3-4275-950D-FDC436E2088F}"/>
              </a:ext>
            </a:extLst>
          </p:cNvPr>
          <p:cNvCxnSpPr>
            <a:cxnSpLocks/>
          </p:cNvCxnSpPr>
          <p:nvPr/>
        </p:nvCxnSpPr>
        <p:spPr>
          <a:xfrm>
            <a:off x="8087173" y="2442810"/>
            <a:ext cx="0" cy="2456851"/>
          </a:xfrm>
          <a:prstGeom prst="line">
            <a:avLst/>
          </a:prstGeom>
          <a:ln w="9525" cap="flat" cmpd="sng" algn="ctr">
            <a:solidFill>
              <a:srgbClr val="1C385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M_6097e373d3f14c0c94f5a190a3f9713b_Connector2">
            <a:extLst>
              <a:ext uri="{FF2B5EF4-FFF2-40B4-BE49-F238E27FC236}">
                <a16:creationId xmlns:a16="http://schemas.microsoft.com/office/drawing/2014/main" id="{8FA05C16-06CF-4AA2-95C9-3D5C6678BCCB}"/>
              </a:ext>
            </a:extLst>
          </p:cNvPr>
          <p:cNvCxnSpPr>
            <a:cxnSpLocks/>
          </p:cNvCxnSpPr>
          <p:nvPr/>
        </p:nvCxnSpPr>
        <p:spPr>
          <a:xfrm>
            <a:off x="7094789" y="3245709"/>
            <a:ext cx="0" cy="1653952"/>
          </a:xfrm>
          <a:prstGeom prst="line">
            <a:avLst/>
          </a:prstGeom>
          <a:ln w="9525" cap="flat" cmpd="sng" algn="ctr">
            <a:solidFill>
              <a:srgbClr val="1C385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OTLSHAPE_M_6097e373d3f14c0c94f5a190a3f9713b_Connector1">
            <a:extLst>
              <a:ext uri="{FF2B5EF4-FFF2-40B4-BE49-F238E27FC236}">
                <a16:creationId xmlns:a16="http://schemas.microsoft.com/office/drawing/2014/main" id="{E4667C5E-624E-46A3-B677-65AE50FB8315}"/>
              </a:ext>
            </a:extLst>
          </p:cNvPr>
          <p:cNvCxnSpPr/>
          <p:nvPr/>
        </p:nvCxnSpPr>
        <p:spPr>
          <a:xfrm>
            <a:off x="7094789" y="2288218"/>
            <a:ext cx="0" cy="309184"/>
          </a:xfrm>
          <a:prstGeom prst="line">
            <a:avLst/>
          </a:prstGeom>
          <a:ln w="9525" cap="flat" cmpd="sng" algn="ctr">
            <a:solidFill>
              <a:srgbClr val="1C385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M_4589b817c39440bf97c189f82d1bb2ea_Connector1">
            <a:extLst>
              <a:ext uri="{FF2B5EF4-FFF2-40B4-BE49-F238E27FC236}">
                <a16:creationId xmlns:a16="http://schemas.microsoft.com/office/drawing/2014/main" id="{CAAD1607-4415-43ED-8BE9-8C6CE93AD5FD}"/>
              </a:ext>
            </a:extLst>
          </p:cNvPr>
          <p:cNvCxnSpPr>
            <a:cxnSpLocks/>
          </p:cNvCxnSpPr>
          <p:nvPr/>
        </p:nvCxnSpPr>
        <p:spPr>
          <a:xfrm>
            <a:off x="6184471" y="3864483"/>
            <a:ext cx="0" cy="1035178"/>
          </a:xfrm>
          <a:prstGeom prst="line">
            <a:avLst/>
          </a:prstGeom>
          <a:ln w="9525" cap="flat" cmpd="sng" algn="ctr">
            <a:solidFill>
              <a:srgbClr val="1C385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M_56c8c23c57de4a6fad6fe8a5c8b08ea8_Connector2">
            <a:extLst>
              <a:ext uri="{FF2B5EF4-FFF2-40B4-BE49-F238E27FC236}">
                <a16:creationId xmlns:a16="http://schemas.microsoft.com/office/drawing/2014/main" id="{BD58D702-DAAF-40A9-9566-4D27554B6D43}"/>
              </a:ext>
            </a:extLst>
          </p:cNvPr>
          <p:cNvCxnSpPr/>
          <p:nvPr/>
        </p:nvCxnSpPr>
        <p:spPr>
          <a:xfrm>
            <a:off x="5236681" y="4527677"/>
            <a:ext cx="0" cy="371984"/>
          </a:xfrm>
          <a:prstGeom prst="line">
            <a:avLst/>
          </a:prstGeom>
          <a:ln w="9525" cap="flat" cmpd="sng" algn="ctr">
            <a:solidFill>
              <a:srgbClr val="1C385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M_56c8c23c57de4a6fad6fe8a5c8b08ea8_Connector1">
            <a:extLst>
              <a:ext uri="{FF2B5EF4-FFF2-40B4-BE49-F238E27FC236}">
                <a16:creationId xmlns:a16="http://schemas.microsoft.com/office/drawing/2014/main" id="{83CA3D5B-0A32-4056-8810-310A32B47021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5228437" y="3865496"/>
            <a:ext cx="8244" cy="945265"/>
          </a:xfrm>
          <a:prstGeom prst="line">
            <a:avLst/>
          </a:prstGeom>
          <a:ln w="9525" cap="flat" cmpd="sng" algn="ctr">
            <a:solidFill>
              <a:srgbClr val="1C385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M_5a37539cde7e46379476e89f7c5ecfd3_Connector1">
            <a:extLst>
              <a:ext uri="{FF2B5EF4-FFF2-40B4-BE49-F238E27FC236}">
                <a16:creationId xmlns:a16="http://schemas.microsoft.com/office/drawing/2014/main" id="{233FFA7E-C920-47CF-B036-6076C7CEC608}"/>
              </a:ext>
            </a:extLst>
          </p:cNvPr>
          <p:cNvCxnSpPr/>
          <p:nvPr/>
        </p:nvCxnSpPr>
        <p:spPr>
          <a:xfrm>
            <a:off x="3995847" y="3864483"/>
            <a:ext cx="0" cy="1035178"/>
          </a:xfrm>
          <a:prstGeom prst="line">
            <a:avLst/>
          </a:prstGeom>
          <a:ln w="9525" cap="flat" cmpd="sng" algn="ctr">
            <a:solidFill>
              <a:srgbClr val="1C385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M_5210b170be2942bd902eebdcee108bb2_Connector2">
            <a:extLst>
              <a:ext uri="{FF2B5EF4-FFF2-40B4-BE49-F238E27FC236}">
                <a16:creationId xmlns:a16="http://schemas.microsoft.com/office/drawing/2014/main" id="{B34776B2-3F39-4FF5-9323-9EC6F9736D76}"/>
              </a:ext>
            </a:extLst>
          </p:cNvPr>
          <p:cNvCxnSpPr/>
          <p:nvPr/>
        </p:nvCxnSpPr>
        <p:spPr>
          <a:xfrm>
            <a:off x="3081915" y="4523106"/>
            <a:ext cx="0" cy="376555"/>
          </a:xfrm>
          <a:prstGeom prst="line">
            <a:avLst/>
          </a:prstGeom>
          <a:ln w="9525" cap="flat" cmpd="sng" algn="ctr">
            <a:solidFill>
              <a:srgbClr val="1C385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M_5210b170be2942bd902eebdcee108bb2_Connector1">
            <a:extLst>
              <a:ext uri="{FF2B5EF4-FFF2-40B4-BE49-F238E27FC236}">
                <a16:creationId xmlns:a16="http://schemas.microsoft.com/office/drawing/2014/main" id="{36E5BE36-6E49-4A84-BC5D-79831ACF9AB0}"/>
              </a:ext>
            </a:extLst>
          </p:cNvPr>
          <p:cNvCxnSpPr>
            <a:cxnSpLocks/>
          </p:cNvCxnSpPr>
          <p:nvPr/>
        </p:nvCxnSpPr>
        <p:spPr>
          <a:xfrm>
            <a:off x="3081914" y="3866008"/>
            <a:ext cx="0" cy="792353"/>
          </a:xfrm>
          <a:prstGeom prst="line">
            <a:avLst/>
          </a:prstGeom>
          <a:ln w="9525" cap="flat" cmpd="sng" algn="ctr">
            <a:solidFill>
              <a:srgbClr val="1C385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M_ec69bf041d3146bea386da2c3bc78b00_Connector1">
            <a:extLst>
              <a:ext uri="{FF2B5EF4-FFF2-40B4-BE49-F238E27FC236}">
                <a16:creationId xmlns:a16="http://schemas.microsoft.com/office/drawing/2014/main" id="{7AA32484-9FC9-474E-88FC-A84C7BA38864}"/>
              </a:ext>
            </a:extLst>
          </p:cNvPr>
          <p:cNvCxnSpPr/>
          <p:nvPr/>
        </p:nvCxnSpPr>
        <p:spPr>
          <a:xfrm>
            <a:off x="2134151" y="3058857"/>
            <a:ext cx="0" cy="1840804"/>
          </a:xfrm>
          <a:prstGeom prst="line">
            <a:avLst/>
          </a:prstGeom>
          <a:ln w="9525" cap="flat" cmpd="sng" algn="ctr">
            <a:solidFill>
              <a:srgbClr val="1C385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M_91a4f6ed514344a7b285945e1d12419d_Connector2">
            <a:extLst>
              <a:ext uri="{FF2B5EF4-FFF2-40B4-BE49-F238E27FC236}">
                <a16:creationId xmlns:a16="http://schemas.microsoft.com/office/drawing/2014/main" id="{58589453-C365-4771-A50C-0D3D768A5904}"/>
              </a:ext>
            </a:extLst>
          </p:cNvPr>
          <p:cNvCxnSpPr/>
          <p:nvPr/>
        </p:nvCxnSpPr>
        <p:spPr>
          <a:xfrm>
            <a:off x="1174840" y="4528694"/>
            <a:ext cx="0" cy="294767"/>
          </a:xfrm>
          <a:prstGeom prst="line">
            <a:avLst/>
          </a:prstGeom>
          <a:ln w="9525" cap="flat" cmpd="sng" algn="ctr">
            <a:solidFill>
              <a:srgbClr val="F3A447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M_91a4f6ed514344a7b285945e1d12419d_Connector1">
            <a:extLst>
              <a:ext uri="{FF2B5EF4-FFF2-40B4-BE49-F238E27FC236}">
                <a16:creationId xmlns:a16="http://schemas.microsoft.com/office/drawing/2014/main" id="{7E747105-EADA-4627-B517-2306909CB15D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74840" y="2288218"/>
            <a:ext cx="0" cy="2370143"/>
          </a:xfrm>
          <a:prstGeom prst="line">
            <a:avLst/>
          </a:prstGeom>
          <a:ln w="9525" cap="flat" cmpd="sng" algn="ctr">
            <a:solidFill>
              <a:srgbClr val="F3A447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TLSHAPE_TB_00000000000000000000000000000000_ElapsedTimeExtension">
            <a:extLst>
              <a:ext uri="{FF2B5EF4-FFF2-40B4-BE49-F238E27FC236}">
                <a16:creationId xmlns:a16="http://schemas.microsoft.com/office/drawing/2014/main" id="{E5ADD31C-B33D-42E2-8D16-AC38EE5A33FC}"/>
              </a:ext>
            </a:extLst>
          </p:cNvPr>
          <p:cNvSpPr/>
          <p:nvPr/>
        </p:nvSpPr>
        <p:spPr>
          <a:xfrm>
            <a:off x="738820" y="1701723"/>
            <a:ext cx="3831063" cy="3223329"/>
          </a:xfrm>
          <a:prstGeom prst="rect">
            <a:avLst/>
          </a:prstGeom>
          <a:gradFill flip="none" rotWithShape="1">
            <a:gsLst>
              <a:gs pos="100000">
                <a:srgbClr val="737373">
                  <a:alpha val="30196"/>
                </a:srgbClr>
              </a:gs>
              <a:gs pos="0">
                <a:srgbClr val="737373"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OTLSHAPE_TB_00000000000000000000000000000000_ScaleContainer">
            <a:extLst>
              <a:ext uri="{FF2B5EF4-FFF2-40B4-BE49-F238E27FC236}">
                <a16:creationId xmlns:a16="http://schemas.microsoft.com/office/drawing/2014/main" id="{1E7D51F6-3DCC-4CF3-9C72-3869A9935A53}"/>
              </a:ext>
            </a:extLst>
          </p:cNvPr>
          <p:cNvSpPr/>
          <p:nvPr/>
        </p:nvSpPr>
        <p:spPr>
          <a:xfrm>
            <a:off x="738819" y="4925061"/>
            <a:ext cx="10693400" cy="381000"/>
          </a:xfrm>
          <a:prstGeom prst="rect">
            <a:avLst/>
          </a:prstGeom>
          <a:solidFill>
            <a:srgbClr val="D4D3D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OTLSHAPE_TB_00000000000000000000000000000000_ElapsedTime">
            <a:extLst>
              <a:ext uri="{FF2B5EF4-FFF2-40B4-BE49-F238E27FC236}">
                <a16:creationId xmlns:a16="http://schemas.microsoft.com/office/drawing/2014/main" id="{628C9509-15ED-4D6B-BB0E-C36F7138B0C8}"/>
              </a:ext>
            </a:extLst>
          </p:cNvPr>
          <p:cNvSpPr/>
          <p:nvPr/>
        </p:nvSpPr>
        <p:spPr>
          <a:xfrm>
            <a:off x="738819" y="4925061"/>
            <a:ext cx="8987555" cy="371984"/>
          </a:xfrm>
          <a:prstGeom prst="rect">
            <a:avLst/>
          </a:prstGeom>
          <a:solidFill>
            <a:srgbClr val="737373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2" name="OTLSHAPE_TB_00000000000000000000000000000000_TodayMarkerShape">
            <a:extLst>
              <a:ext uri="{FF2B5EF4-FFF2-40B4-BE49-F238E27FC236}">
                <a16:creationId xmlns:a16="http://schemas.microsoft.com/office/drawing/2014/main" id="{DB29E1CD-6D65-4E25-BBDF-340B48D0B335}"/>
              </a:ext>
            </a:extLst>
          </p:cNvPr>
          <p:cNvSpPr/>
          <p:nvPr/>
        </p:nvSpPr>
        <p:spPr>
          <a:xfrm>
            <a:off x="9684419" y="5306061"/>
            <a:ext cx="114300" cy="127000"/>
          </a:xfrm>
          <a:prstGeom prst="triangl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OTLSHAPE_TB_00000000000000000000000000000000_TodayMarkerText">
            <a:extLst>
              <a:ext uri="{FF2B5EF4-FFF2-40B4-BE49-F238E27FC236}">
                <a16:creationId xmlns:a16="http://schemas.microsoft.com/office/drawing/2014/main" id="{DE1122AA-6A6E-4CC2-9F76-5B43D3CB518E}"/>
              </a:ext>
            </a:extLst>
          </p:cNvPr>
          <p:cNvSpPr txBox="1"/>
          <p:nvPr/>
        </p:nvSpPr>
        <p:spPr>
          <a:xfrm>
            <a:off x="9394056" y="5471421"/>
            <a:ext cx="627223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spc="-18" dirty="0">
                <a:solidFill>
                  <a:schemeClr val="dk1"/>
                </a:solidFill>
                <a:latin typeface="Calibri" panose="020F0502020204030204" pitchFamily="34" charset="0"/>
              </a:rPr>
              <a:t>Surge of DNN </a:t>
            </a:r>
          </a:p>
          <a:p>
            <a:pPr algn="ctr"/>
            <a:r>
              <a:rPr lang="en-US" sz="900" spc="-18" dirty="0">
                <a:solidFill>
                  <a:schemeClr val="dk1"/>
                </a:solidFill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34" name="OTLSHAPE_TB_00000000000000000000000000000000_TimescaleInterval1">
            <a:extLst>
              <a:ext uri="{FF2B5EF4-FFF2-40B4-BE49-F238E27FC236}">
                <a16:creationId xmlns:a16="http://schemas.microsoft.com/office/drawing/2014/main" id="{023562AE-4698-4460-9CE7-1B63439520F8}"/>
              </a:ext>
            </a:extLst>
          </p:cNvPr>
          <p:cNvSpPr txBox="1"/>
          <p:nvPr/>
        </p:nvSpPr>
        <p:spPr>
          <a:xfrm>
            <a:off x="985198" y="5007039"/>
            <a:ext cx="317500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pc="-30" dirty="0">
                <a:solidFill>
                  <a:schemeClr val="dk1"/>
                </a:solidFill>
                <a:latin typeface="Calibri" panose="020F0502020204030204" pitchFamily="34" charset="0"/>
              </a:rPr>
              <a:t>1950s</a:t>
            </a:r>
          </a:p>
        </p:txBody>
      </p:sp>
      <p:sp>
        <p:nvSpPr>
          <p:cNvPr id="35" name="OTLSHAPE_TB_00000000000000000000000000000000_TimescaleInterval2">
            <a:extLst>
              <a:ext uri="{FF2B5EF4-FFF2-40B4-BE49-F238E27FC236}">
                <a16:creationId xmlns:a16="http://schemas.microsoft.com/office/drawing/2014/main" id="{618D98CF-3B60-4409-A389-40BD414337C3}"/>
              </a:ext>
            </a:extLst>
          </p:cNvPr>
          <p:cNvSpPr txBox="1"/>
          <p:nvPr/>
        </p:nvSpPr>
        <p:spPr>
          <a:xfrm>
            <a:off x="1748564" y="5007039"/>
            <a:ext cx="243785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pc="-30" dirty="0">
                <a:solidFill>
                  <a:schemeClr val="dk1"/>
                </a:solidFill>
                <a:latin typeface="Calibri" panose="020F0502020204030204" pitchFamily="34" charset="0"/>
              </a:rPr>
              <a:t>early 1970s</a:t>
            </a:r>
          </a:p>
        </p:txBody>
      </p:sp>
      <p:sp>
        <p:nvSpPr>
          <p:cNvPr id="36" name="OTLSHAPE_TB_00000000000000000000000000000000_TimescaleInterval3">
            <a:extLst>
              <a:ext uri="{FF2B5EF4-FFF2-40B4-BE49-F238E27FC236}">
                <a16:creationId xmlns:a16="http://schemas.microsoft.com/office/drawing/2014/main" id="{1804D5B2-2A50-40DA-9DD3-8D073A2BDBE2}"/>
              </a:ext>
            </a:extLst>
          </p:cNvPr>
          <p:cNvSpPr txBox="1"/>
          <p:nvPr/>
        </p:nvSpPr>
        <p:spPr>
          <a:xfrm>
            <a:off x="2762514" y="5007039"/>
            <a:ext cx="18626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pc="-30" dirty="0">
                <a:solidFill>
                  <a:schemeClr val="dk1"/>
                </a:solidFill>
                <a:latin typeface="Calibri" panose="020F0502020204030204" pitchFamily="34" charset="0"/>
              </a:rPr>
              <a:t>late 1970s</a:t>
            </a:r>
          </a:p>
        </p:txBody>
      </p:sp>
      <p:sp>
        <p:nvSpPr>
          <p:cNvPr id="37" name="OTLSHAPE_TB_00000000000000000000000000000000_TimescaleInterval4">
            <a:extLst>
              <a:ext uri="{FF2B5EF4-FFF2-40B4-BE49-F238E27FC236}">
                <a16:creationId xmlns:a16="http://schemas.microsoft.com/office/drawing/2014/main" id="{72EF4F9E-3DEC-43D7-B274-1C4110D0C315}"/>
              </a:ext>
            </a:extLst>
          </p:cNvPr>
          <p:cNvSpPr txBox="1"/>
          <p:nvPr/>
        </p:nvSpPr>
        <p:spPr>
          <a:xfrm>
            <a:off x="3804167" y="5007039"/>
            <a:ext cx="28065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pc="-30" dirty="0">
                <a:solidFill>
                  <a:schemeClr val="dk1"/>
                </a:solidFill>
                <a:latin typeface="Calibri" panose="020F0502020204030204" pitchFamily="34" charset="0"/>
              </a:rPr>
              <a:t>1980s</a:t>
            </a:r>
          </a:p>
        </p:txBody>
      </p:sp>
      <p:sp>
        <p:nvSpPr>
          <p:cNvPr id="38" name="OTLSHAPE_TB_00000000000000000000000000000000_TimescaleInterval5">
            <a:extLst>
              <a:ext uri="{FF2B5EF4-FFF2-40B4-BE49-F238E27FC236}">
                <a16:creationId xmlns:a16="http://schemas.microsoft.com/office/drawing/2014/main" id="{A4C6D641-A59E-4EA2-872D-5CAA66756530}"/>
              </a:ext>
            </a:extLst>
          </p:cNvPr>
          <p:cNvSpPr txBox="1"/>
          <p:nvPr/>
        </p:nvSpPr>
        <p:spPr>
          <a:xfrm>
            <a:off x="5070111" y="5007039"/>
            <a:ext cx="256096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pc="-28" dirty="0">
                <a:solidFill>
                  <a:schemeClr val="dk1"/>
                </a:solidFill>
                <a:latin typeface="Calibri" panose="020F0502020204030204" pitchFamily="34" charset="0"/>
              </a:rPr>
              <a:t>1995</a:t>
            </a:r>
          </a:p>
        </p:txBody>
      </p:sp>
      <p:sp>
        <p:nvSpPr>
          <p:cNvPr id="39" name="OTLSHAPE_TB_00000000000000000000000000000000_TimescaleInterval6">
            <a:extLst>
              <a:ext uri="{FF2B5EF4-FFF2-40B4-BE49-F238E27FC236}">
                <a16:creationId xmlns:a16="http://schemas.microsoft.com/office/drawing/2014/main" id="{2C37D258-CEDF-4431-BB77-1BAC0F40AE44}"/>
              </a:ext>
            </a:extLst>
          </p:cNvPr>
          <p:cNvSpPr txBox="1"/>
          <p:nvPr/>
        </p:nvSpPr>
        <p:spPr>
          <a:xfrm>
            <a:off x="6938432" y="5007039"/>
            <a:ext cx="244106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pc="-28" dirty="0">
                <a:solidFill>
                  <a:schemeClr val="dk1"/>
                </a:solidFill>
                <a:latin typeface="Calibri" panose="020F0502020204030204" pitchFamily="34" charset="0"/>
              </a:rPr>
              <a:t>1997</a:t>
            </a:r>
          </a:p>
        </p:txBody>
      </p:sp>
      <p:sp>
        <p:nvSpPr>
          <p:cNvPr id="41" name="OTLSHAPE_TB_00000000000000000000000000000000_TimescaleInterval8">
            <a:extLst>
              <a:ext uri="{FF2B5EF4-FFF2-40B4-BE49-F238E27FC236}">
                <a16:creationId xmlns:a16="http://schemas.microsoft.com/office/drawing/2014/main" id="{C93CE246-7204-4391-AB77-A2F87193539F}"/>
              </a:ext>
            </a:extLst>
          </p:cNvPr>
          <p:cNvSpPr txBox="1"/>
          <p:nvPr/>
        </p:nvSpPr>
        <p:spPr>
          <a:xfrm>
            <a:off x="9581862" y="5007039"/>
            <a:ext cx="26802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pc="-30" dirty="0">
                <a:solidFill>
                  <a:schemeClr val="dk1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42" name="OTLSHAPE_M_91a4f6ed514344a7b285945e1d12419d_Title">
            <a:extLst>
              <a:ext uri="{FF2B5EF4-FFF2-40B4-BE49-F238E27FC236}">
                <a16:creationId xmlns:a16="http://schemas.microsoft.com/office/drawing/2014/main" id="{BCDBA4D2-7EFF-48DA-B00B-A6829D8F6F32}"/>
              </a:ext>
            </a:extLst>
          </p:cNvPr>
          <p:cNvSpPr txBox="1"/>
          <p:nvPr/>
        </p:nvSpPr>
        <p:spPr>
          <a:xfrm>
            <a:off x="704684" y="1828732"/>
            <a:ext cx="9779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4" dirty="0">
                <a:solidFill>
                  <a:schemeClr val="dk1"/>
                </a:solidFill>
                <a:latin typeface="Calibri" panose="020F0502020204030204" pitchFamily="34" charset="0"/>
              </a:rPr>
              <a:t>Exponential</a:t>
            </a:r>
          </a:p>
          <a:p>
            <a:pPr algn="ctr"/>
            <a:r>
              <a:rPr lang="en-US" sz="1600" spc="-14" dirty="0">
                <a:solidFill>
                  <a:schemeClr val="dk1"/>
                </a:solidFill>
                <a:latin typeface="Calibri" panose="020F0502020204030204" pitchFamily="34" charset="0"/>
              </a:rPr>
              <a:t>Smoothing</a:t>
            </a:r>
          </a:p>
        </p:txBody>
      </p:sp>
      <p:sp>
        <p:nvSpPr>
          <p:cNvPr id="44" name="OTLSHAPE_M_91a4f6ed514344a7b285945e1d12419d_Shape">
            <a:extLst>
              <a:ext uri="{FF2B5EF4-FFF2-40B4-BE49-F238E27FC236}">
                <a16:creationId xmlns:a16="http://schemas.microsoft.com/office/drawing/2014/main" id="{98457BD3-AA6F-4BC3-942D-15942C2ACDEC}"/>
              </a:ext>
            </a:extLst>
          </p:cNvPr>
          <p:cNvSpPr/>
          <p:nvPr/>
        </p:nvSpPr>
        <p:spPr>
          <a:xfrm>
            <a:off x="1022440" y="4658361"/>
            <a:ext cx="304800" cy="3302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EECC2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OTLSHAPE_M_ec69bf041d3146bea386da2c3bc78b00_Title">
            <a:extLst>
              <a:ext uri="{FF2B5EF4-FFF2-40B4-BE49-F238E27FC236}">
                <a16:creationId xmlns:a16="http://schemas.microsoft.com/office/drawing/2014/main" id="{6B218670-5D62-4F92-86C3-90A819396A04}"/>
              </a:ext>
            </a:extLst>
          </p:cNvPr>
          <p:cNvSpPr txBox="1"/>
          <p:nvPr/>
        </p:nvSpPr>
        <p:spPr>
          <a:xfrm>
            <a:off x="1640142" y="2758396"/>
            <a:ext cx="9779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4" dirty="0">
                <a:solidFill>
                  <a:schemeClr val="dk1"/>
                </a:solidFill>
                <a:latin typeface="Calibri" panose="020F0502020204030204" pitchFamily="34" charset="0"/>
              </a:rPr>
              <a:t>ARIMA</a:t>
            </a:r>
          </a:p>
        </p:txBody>
      </p:sp>
      <p:sp>
        <p:nvSpPr>
          <p:cNvPr id="50" name="OTLSHAPE_M_ec69bf041d3146bea386da2c3bc78b00_Shape">
            <a:extLst>
              <a:ext uri="{FF2B5EF4-FFF2-40B4-BE49-F238E27FC236}">
                <a16:creationId xmlns:a16="http://schemas.microsoft.com/office/drawing/2014/main" id="{9B7FB8BF-A8E2-4527-92BD-81433A6352AD}"/>
              </a:ext>
            </a:extLst>
          </p:cNvPr>
          <p:cNvSpPr/>
          <p:nvPr/>
        </p:nvSpPr>
        <p:spPr>
          <a:xfrm>
            <a:off x="2057951" y="4810761"/>
            <a:ext cx="152400" cy="177800"/>
          </a:xfrm>
          <a:prstGeom prst="roundRect">
            <a:avLst/>
          </a:prstGeom>
          <a:solidFill>
            <a:srgbClr val="403F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OTLSHAPE_M_5210b170be2942bd902eebdcee108bb2_Title">
            <a:extLst>
              <a:ext uri="{FF2B5EF4-FFF2-40B4-BE49-F238E27FC236}">
                <a16:creationId xmlns:a16="http://schemas.microsoft.com/office/drawing/2014/main" id="{D91941F2-2B67-4A98-B4F3-161D09858A26}"/>
              </a:ext>
            </a:extLst>
          </p:cNvPr>
          <p:cNvSpPr txBox="1"/>
          <p:nvPr/>
        </p:nvSpPr>
        <p:spPr>
          <a:xfrm>
            <a:off x="2587906" y="3406522"/>
            <a:ext cx="9779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4" dirty="0">
                <a:solidFill>
                  <a:schemeClr val="dk1"/>
                </a:solidFill>
                <a:latin typeface="Calibri" panose="020F0502020204030204" pitchFamily="34" charset="0"/>
              </a:rPr>
              <a:t>Bayesian</a:t>
            </a:r>
          </a:p>
          <a:p>
            <a:pPr algn="ctr"/>
            <a:r>
              <a:rPr lang="en-US" sz="1600" spc="-14" dirty="0">
                <a:solidFill>
                  <a:schemeClr val="dk1"/>
                </a:solidFill>
                <a:latin typeface="Calibri" panose="020F0502020204030204" pitchFamily="34" charset="0"/>
              </a:rPr>
              <a:t>Approach</a:t>
            </a:r>
          </a:p>
        </p:txBody>
      </p:sp>
      <p:sp>
        <p:nvSpPr>
          <p:cNvPr id="53" name="OTLSHAPE_M_5210b170be2942bd902eebdcee108bb2_Shape">
            <a:extLst>
              <a:ext uri="{FF2B5EF4-FFF2-40B4-BE49-F238E27FC236}">
                <a16:creationId xmlns:a16="http://schemas.microsoft.com/office/drawing/2014/main" id="{4DD959C7-ABA4-4646-927A-89D8F195AF22}"/>
              </a:ext>
            </a:extLst>
          </p:cNvPr>
          <p:cNvSpPr/>
          <p:nvPr/>
        </p:nvSpPr>
        <p:spPr>
          <a:xfrm>
            <a:off x="3013378" y="4810761"/>
            <a:ext cx="152400" cy="177800"/>
          </a:xfrm>
          <a:prstGeom prst="roundRect">
            <a:avLst/>
          </a:prstGeom>
          <a:solidFill>
            <a:srgbClr val="403F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OTLSHAPE_M_caac7642f5bf4ac080680e427754d91f_Shape">
            <a:extLst>
              <a:ext uri="{FF2B5EF4-FFF2-40B4-BE49-F238E27FC236}">
                <a16:creationId xmlns:a16="http://schemas.microsoft.com/office/drawing/2014/main" id="{609EB45E-43F1-4B9E-836E-8EDCBA8D8327}"/>
              </a:ext>
            </a:extLst>
          </p:cNvPr>
          <p:cNvSpPr/>
          <p:nvPr/>
        </p:nvSpPr>
        <p:spPr>
          <a:xfrm>
            <a:off x="4465827" y="4734561"/>
            <a:ext cx="228600" cy="254000"/>
          </a:xfrm>
          <a:prstGeom prst="chevron">
            <a:avLst>
              <a:gd name="adj" fmla="val 30000"/>
            </a:avLst>
          </a:prstGeom>
          <a:solidFill>
            <a:srgbClr val="8F96AB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OTLSHAPE_M_5a37539cde7e46379476e89f7c5ecfd3_Title">
            <a:extLst>
              <a:ext uri="{FF2B5EF4-FFF2-40B4-BE49-F238E27FC236}">
                <a16:creationId xmlns:a16="http://schemas.microsoft.com/office/drawing/2014/main" id="{0F60BD28-4A36-42D3-997E-83EB9BB4185A}"/>
              </a:ext>
            </a:extLst>
          </p:cNvPr>
          <p:cNvSpPr txBox="1"/>
          <p:nvPr/>
        </p:nvSpPr>
        <p:spPr>
          <a:xfrm>
            <a:off x="3501839" y="3548117"/>
            <a:ext cx="9779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4" dirty="0">
                <a:solidFill>
                  <a:schemeClr val="dk1"/>
                </a:solidFill>
                <a:latin typeface="Calibri" panose="020F0502020204030204" pitchFamily="34" charset="0"/>
              </a:rPr>
              <a:t>GARCH</a:t>
            </a:r>
          </a:p>
        </p:txBody>
      </p:sp>
      <p:sp>
        <p:nvSpPr>
          <p:cNvPr id="59" name="OTLSHAPE_M_5a37539cde7e46379476e89f7c5ecfd3_Shape">
            <a:extLst>
              <a:ext uri="{FF2B5EF4-FFF2-40B4-BE49-F238E27FC236}">
                <a16:creationId xmlns:a16="http://schemas.microsoft.com/office/drawing/2014/main" id="{681D8D7F-139D-49A0-BDB4-8B28C344CAB4}"/>
              </a:ext>
            </a:extLst>
          </p:cNvPr>
          <p:cNvSpPr/>
          <p:nvPr/>
        </p:nvSpPr>
        <p:spPr>
          <a:xfrm>
            <a:off x="3919647" y="4810761"/>
            <a:ext cx="152400" cy="177800"/>
          </a:xfrm>
          <a:prstGeom prst="roundRect">
            <a:avLst/>
          </a:prstGeom>
          <a:solidFill>
            <a:srgbClr val="403F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OTLSHAPE_M_56c8c23c57de4a6fad6fe8a5c8b08ea8_Title">
            <a:extLst>
              <a:ext uri="{FF2B5EF4-FFF2-40B4-BE49-F238E27FC236}">
                <a16:creationId xmlns:a16="http://schemas.microsoft.com/office/drawing/2014/main" id="{16CC3A80-0F58-42D0-9E42-D61A78837606}"/>
              </a:ext>
            </a:extLst>
          </p:cNvPr>
          <p:cNvSpPr txBox="1"/>
          <p:nvPr/>
        </p:nvSpPr>
        <p:spPr>
          <a:xfrm>
            <a:off x="4750904" y="3422486"/>
            <a:ext cx="9779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4" dirty="0">
                <a:solidFill>
                  <a:srgbClr val="0070C0"/>
                </a:solidFill>
                <a:latin typeface="Calibri" panose="020F0502020204030204" pitchFamily="34" charset="0"/>
              </a:rPr>
              <a:t>Random Forest</a:t>
            </a:r>
          </a:p>
        </p:txBody>
      </p:sp>
      <p:sp>
        <p:nvSpPr>
          <p:cNvPr id="65" name="OTLSHAPE_M_56c8c23c57de4a6fad6fe8a5c8b08ea8_Shape">
            <a:extLst>
              <a:ext uri="{FF2B5EF4-FFF2-40B4-BE49-F238E27FC236}">
                <a16:creationId xmlns:a16="http://schemas.microsoft.com/office/drawing/2014/main" id="{7F814F1C-42D3-444D-B8BF-5720D429685D}"/>
              </a:ext>
            </a:extLst>
          </p:cNvPr>
          <p:cNvSpPr/>
          <p:nvPr/>
        </p:nvSpPr>
        <p:spPr>
          <a:xfrm>
            <a:off x="5160481" y="4810761"/>
            <a:ext cx="152400" cy="177800"/>
          </a:xfrm>
          <a:prstGeom prst="roundRect">
            <a:avLst/>
          </a:prstGeom>
          <a:solidFill>
            <a:srgbClr val="403F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OTLSHAPE_M_4589b817c39440bf97c189f82d1bb2ea_Title">
            <a:extLst>
              <a:ext uri="{FF2B5EF4-FFF2-40B4-BE49-F238E27FC236}">
                <a16:creationId xmlns:a16="http://schemas.microsoft.com/office/drawing/2014/main" id="{814098A5-3D65-4246-8424-4D0DF2287309}"/>
              </a:ext>
            </a:extLst>
          </p:cNvPr>
          <p:cNvSpPr txBox="1"/>
          <p:nvPr/>
        </p:nvSpPr>
        <p:spPr>
          <a:xfrm>
            <a:off x="5690459" y="3422909"/>
            <a:ext cx="9779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4" dirty="0">
                <a:solidFill>
                  <a:srgbClr val="0070C0"/>
                </a:solidFill>
                <a:latin typeface="Calibri" panose="020F0502020204030204" pitchFamily="34" charset="0"/>
              </a:rPr>
              <a:t>Lasso</a:t>
            </a:r>
          </a:p>
          <a:p>
            <a:pPr algn="ctr"/>
            <a:r>
              <a:rPr lang="en-US" sz="1600" spc="-14" dirty="0">
                <a:solidFill>
                  <a:srgbClr val="0070C0"/>
                </a:solidFill>
                <a:latin typeface="Calibri" panose="020F0502020204030204" pitchFamily="34" charset="0"/>
              </a:rPr>
              <a:t>Regression</a:t>
            </a:r>
          </a:p>
        </p:txBody>
      </p:sp>
      <p:sp>
        <p:nvSpPr>
          <p:cNvPr id="68" name="OTLSHAPE_M_4589b817c39440bf97c189f82d1bb2ea_Shape">
            <a:extLst>
              <a:ext uri="{FF2B5EF4-FFF2-40B4-BE49-F238E27FC236}">
                <a16:creationId xmlns:a16="http://schemas.microsoft.com/office/drawing/2014/main" id="{D894CC5A-BF1C-4310-A192-03DAEC57C490}"/>
              </a:ext>
            </a:extLst>
          </p:cNvPr>
          <p:cNvSpPr/>
          <p:nvPr/>
        </p:nvSpPr>
        <p:spPr>
          <a:xfrm>
            <a:off x="6108271" y="4810761"/>
            <a:ext cx="152400" cy="177800"/>
          </a:xfrm>
          <a:prstGeom prst="roundRect">
            <a:avLst/>
          </a:prstGeom>
          <a:solidFill>
            <a:srgbClr val="403F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OTLSHAPE_M_6097e373d3f14c0c94f5a190a3f9713b_Title">
            <a:extLst>
              <a:ext uri="{FF2B5EF4-FFF2-40B4-BE49-F238E27FC236}">
                <a16:creationId xmlns:a16="http://schemas.microsoft.com/office/drawing/2014/main" id="{14C3C1D9-092E-431F-9969-C29F2DB45756}"/>
              </a:ext>
            </a:extLst>
          </p:cNvPr>
          <p:cNvSpPr txBox="1"/>
          <p:nvPr/>
        </p:nvSpPr>
        <p:spPr>
          <a:xfrm>
            <a:off x="6549281" y="1952302"/>
            <a:ext cx="10795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4" dirty="0">
                <a:solidFill>
                  <a:srgbClr val="FF0000"/>
                </a:solidFill>
                <a:latin typeface="Calibri" panose="020F0502020204030204" pitchFamily="34" charset="0"/>
              </a:rPr>
              <a:t>LSTM</a:t>
            </a:r>
          </a:p>
        </p:txBody>
      </p:sp>
      <p:sp>
        <p:nvSpPr>
          <p:cNvPr id="71" name="OTLSHAPE_M_6097e373d3f14c0c94f5a190a3f9713b_Shape">
            <a:extLst>
              <a:ext uri="{FF2B5EF4-FFF2-40B4-BE49-F238E27FC236}">
                <a16:creationId xmlns:a16="http://schemas.microsoft.com/office/drawing/2014/main" id="{C681669A-5D71-48D5-BC34-DB35F50B903C}"/>
              </a:ext>
            </a:extLst>
          </p:cNvPr>
          <p:cNvSpPr/>
          <p:nvPr/>
        </p:nvSpPr>
        <p:spPr>
          <a:xfrm>
            <a:off x="7018589" y="4810761"/>
            <a:ext cx="152400" cy="177800"/>
          </a:xfrm>
          <a:prstGeom prst="roundRect">
            <a:avLst/>
          </a:prstGeom>
          <a:solidFill>
            <a:srgbClr val="403F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OTLSHAPE_M_187ca70d2f98488395373102ec8bc3d9_Title">
            <a:extLst>
              <a:ext uri="{FF2B5EF4-FFF2-40B4-BE49-F238E27FC236}">
                <a16:creationId xmlns:a16="http://schemas.microsoft.com/office/drawing/2014/main" id="{7B06E76B-5433-4D75-9045-D627622276C3}"/>
              </a:ext>
            </a:extLst>
          </p:cNvPr>
          <p:cNvSpPr txBox="1"/>
          <p:nvPr/>
        </p:nvSpPr>
        <p:spPr>
          <a:xfrm>
            <a:off x="7538035" y="2007477"/>
            <a:ext cx="1165915" cy="19927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4" dirty="0">
                <a:solidFill>
                  <a:srgbClr val="0070C0"/>
                </a:solidFill>
                <a:latin typeface="Calibri" panose="020F0502020204030204" pitchFamily="34" charset="0"/>
              </a:rPr>
              <a:t>Boosted Decision Trees</a:t>
            </a:r>
          </a:p>
        </p:txBody>
      </p:sp>
      <p:sp>
        <p:nvSpPr>
          <p:cNvPr id="74" name="OTLSHAPE_M_187ca70d2f98488395373102ec8bc3d9_Shape">
            <a:extLst>
              <a:ext uri="{FF2B5EF4-FFF2-40B4-BE49-F238E27FC236}">
                <a16:creationId xmlns:a16="http://schemas.microsoft.com/office/drawing/2014/main" id="{C3CB1E94-80AC-455F-A686-C5D2CB2BAA04}"/>
              </a:ext>
            </a:extLst>
          </p:cNvPr>
          <p:cNvSpPr/>
          <p:nvPr/>
        </p:nvSpPr>
        <p:spPr>
          <a:xfrm>
            <a:off x="8019211" y="4810761"/>
            <a:ext cx="152400" cy="177800"/>
          </a:xfrm>
          <a:prstGeom prst="roundRect">
            <a:avLst/>
          </a:prstGeom>
          <a:solidFill>
            <a:srgbClr val="403F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OTLSHAPE_M_8909fe829de64dbd9ac26dada3dc789e_Title">
            <a:extLst>
              <a:ext uri="{FF2B5EF4-FFF2-40B4-BE49-F238E27FC236}">
                <a16:creationId xmlns:a16="http://schemas.microsoft.com/office/drawing/2014/main" id="{3F5C6118-334E-4EF4-8246-C5BC124BDC24}"/>
              </a:ext>
            </a:extLst>
          </p:cNvPr>
          <p:cNvSpPr txBox="1"/>
          <p:nvPr/>
        </p:nvSpPr>
        <p:spPr>
          <a:xfrm>
            <a:off x="9172640" y="3447073"/>
            <a:ext cx="10795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4" dirty="0">
                <a:solidFill>
                  <a:srgbClr val="FF0000"/>
                </a:solidFill>
                <a:latin typeface="Calibri" panose="020F0502020204030204" pitchFamily="34" charset="0"/>
              </a:rPr>
              <a:t>GRU</a:t>
            </a:r>
          </a:p>
        </p:txBody>
      </p:sp>
      <p:sp>
        <p:nvSpPr>
          <p:cNvPr id="77" name="OTLSHAPE_M_8909fe829de64dbd9ac26dada3dc789e_Shape">
            <a:extLst>
              <a:ext uri="{FF2B5EF4-FFF2-40B4-BE49-F238E27FC236}">
                <a16:creationId xmlns:a16="http://schemas.microsoft.com/office/drawing/2014/main" id="{337E86A6-9EA1-43E1-9F38-8B5E51D23E01}"/>
              </a:ext>
            </a:extLst>
          </p:cNvPr>
          <p:cNvSpPr/>
          <p:nvPr/>
        </p:nvSpPr>
        <p:spPr>
          <a:xfrm>
            <a:off x="8664728" y="4734561"/>
            <a:ext cx="228600" cy="254000"/>
          </a:xfrm>
          <a:prstGeom prst="chevron">
            <a:avLst>
              <a:gd name="adj" fmla="val 30000"/>
            </a:avLst>
          </a:prstGeom>
          <a:solidFill>
            <a:srgbClr val="8F96AB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OTLSHAPE_M_ec132f232ba8471eb9783b85ace5475e_Shape">
            <a:extLst>
              <a:ext uri="{FF2B5EF4-FFF2-40B4-BE49-F238E27FC236}">
                <a16:creationId xmlns:a16="http://schemas.microsoft.com/office/drawing/2014/main" id="{6B09B186-A01E-4EF3-B5D5-C958A7E1ACA9}"/>
              </a:ext>
            </a:extLst>
          </p:cNvPr>
          <p:cNvSpPr/>
          <p:nvPr/>
        </p:nvSpPr>
        <p:spPr>
          <a:xfrm>
            <a:off x="9662698" y="4810761"/>
            <a:ext cx="152400" cy="177800"/>
          </a:xfrm>
          <a:prstGeom prst="roundRect">
            <a:avLst/>
          </a:prstGeom>
          <a:solidFill>
            <a:srgbClr val="403F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OTLSHAPE_M_571dc53d46064a2ca6bc04525a3322e4_Title">
            <a:extLst>
              <a:ext uri="{FF2B5EF4-FFF2-40B4-BE49-F238E27FC236}">
                <a16:creationId xmlns:a16="http://schemas.microsoft.com/office/drawing/2014/main" id="{3F86B16B-3AE8-4513-9B88-3674FDE63A4A}"/>
              </a:ext>
            </a:extLst>
          </p:cNvPr>
          <p:cNvSpPr txBox="1"/>
          <p:nvPr/>
        </p:nvSpPr>
        <p:spPr>
          <a:xfrm>
            <a:off x="10178841" y="3439583"/>
            <a:ext cx="10795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4" dirty="0">
                <a:solidFill>
                  <a:srgbClr val="FF0000"/>
                </a:solidFill>
                <a:latin typeface="Calibri" panose="020F0502020204030204" pitchFamily="34" charset="0"/>
              </a:rPr>
              <a:t>Dilated CNN </a:t>
            </a:r>
          </a:p>
        </p:txBody>
      </p:sp>
      <p:sp>
        <p:nvSpPr>
          <p:cNvPr id="86" name="OTLSHAPE_M_f97dd839722543b398ac61d433435332_Shape">
            <a:extLst>
              <a:ext uri="{FF2B5EF4-FFF2-40B4-BE49-F238E27FC236}">
                <a16:creationId xmlns:a16="http://schemas.microsoft.com/office/drawing/2014/main" id="{FB64FB3A-F1C6-4AB5-98F1-81761D945833}"/>
              </a:ext>
            </a:extLst>
          </p:cNvPr>
          <p:cNvSpPr/>
          <p:nvPr/>
        </p:nvSpPr>
        <p:spPr>
          <a:xfrm>
            <a:off x="10585888" y="4658361"/>
            <a:ext cx="304800" cy="3302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OTLSHAPE_M_91a4f6ed514344a7b285945e1d12419d_Title">
            <a:extLst>
              <a:ext uri="{FF2B5EF4-FFF2-40B4-BE49-F238E27FC236}">
                <a16:creationId xmlns:a16="http://schemas.microsoft.com/office/drawing/2014/main" id="{B58DF9A9-8BD6-4ED1-B211-CD72101456BF}"/>
              </a:ext>
            </a:extLst>
          </p:cNvPr>
          <p:cNvSpPr txBox="1"/>
          <p:nvPr/>
        </p:nvSpPr>
        <p:spPr>
          <a:xfrm>
            <a:off x="2017589" y="5761499"/>
            <a:ext cx="1737716" cy="23188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1" spc="-14" dirty="0">
                <a:solidFill>
                  <a:schemeClr val="dk1"/>
                </a:solidFill>
                <a:latin typeface="Calibri" panose="020F0502020204030204" pitchFamily="34" charset="0"/>
              </a:rPr>
              <a:t>Statistical Methods</a:t>
            </a:r>
          </a:p>
        </p:txBody>
      </p:sp>
      <p:sp>
        <p:nvSpPr>
          <p:cNvPr id="89" name="OTLSHAPE_TB_00000000000000000000000000000000_TimescaleInterval5">
            <a:extLst>
              <a:ext uri="{FF2B5EF4-FFF2-40B4-BE49-F238E27FC236}">
                <a16:creationId xmlns:a16="http://schemas.microsoft.com/office/drawing/2014/main" id="{52E33A5B-FD35-4EA8-806D-720613049F65}"/>
              </a:ext>
            </a:extLst>
          </p:cNvPr>
          <p:cNvSpPr txBox="1"/>
          <p:nvPr/>
        </p:nvSpPr>
        <p:spPr>
          <a:xfrm>
            <a:off x="6029818" y="5002917"/>
            <a:ext cx="256096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pc="-28" dirty="0">
                <a:solidFill>
                  <a:schemeClr val="dk1"/>
                </a:solidFill>
                <a:latin typeface="Calibri" panose="020F0502020204030204" pitchFamily="34" charset="0"/>
              </a:rPr>
              <a:t>1996</a:t>
            </a:r>
          </a:p>
        </p:txBody>
      </p:sp>
      <p:sp>
        <p:nvSpPr>
          <p:cNvPr id="90" name="OTLSHAPE_M_187ca70d2f98488395373102ec8bc3d9_Title">
            <a:extLst>
              <a:ext uri="{FF2B5EF4-FFF2-40B4-BE49-F238E27FC236}">
                <a16:creationId xmlns:a16="http://schemas.microsoft.com/office/drawing/2014/main" id="{770AD399-E871-4966-AFB5-3E7241438FC8}"/>
              </a:ext>
            </a:extLst>
          </p:cNvPr>
          <p:cNvSpPr txBox="1"/>
          <p:nvPr/>
        </p:nvSpPr>
        <p:spPr>
          <a:xfrm>
            <a:off x="6372230" y="2794082"/>
            <a:ext cx="1383775" cy="26258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4" dirty="0">
                <a:solidFill>
                  <a:srgbClr val="0070C0"/>
                </a:solidFill>
                <a:latin typeface="Calibri" panose="020F0502020204030204" pitchFamily="34" charset="0"/>
              </a:rPr>
              <a:t>Support Vector Regression</a:t>
            </a:r>
          </a:p>
        </p:txBody>
      </p:sp>
      <p:sp>
        <p:nvSpPr>
          <p:cNvPr id="91" name="OTLSHAPE_TB_00000000000000000000000000000000_TimescaleInterval6">
            <a:extLst>
              <a:ext uri="{FF2B5EF4-FFF2-40B4-BE49-F238E27FC236}">
                <a16:creationId xmlns:a16="http://schemas.microsoft.com/office/drawing/2014/main" id="{0C830310-D42D-4EBD-B8BB-D8A763C217E5}"/>
              </a:ext>
            </a:extLst>
          </p:cNvPr>
          <p:cNvSpPr txBox="1"/>
          <p:nvPr/>
        </p:nvSpPr>
        <p:spPr>
          <a:xfrm>
            <a:off x="7911007" y="5005010"/>
            <a:ext cx="244106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pc="-28" dirty="0">
                <a:solidFill>
                  <a:schemeClr val="dk1"/>
                </a:solidFill>
                <a:latin typeface="Calibri" panose="020F0502020204030204" pitchFamily="34" charset="0"/>
              </a:rPr>
              <a:t>1999</a:t>
            </a:r>
          </a:p>
        </p:txBody>
      </p:sp>
      <p:sp>
        <p:nvSpPr>
          <p:cNvPr id="98" name="OTLSHAPE_TB_00000000000000000000000000000000_TimescaleInterval8">
            <a:extLst>
              <a:ext uri="{FF2B5EF4-FFF2-40B4-BE49-F238E27FC236}">
                <a16:creationId xmlns:a16="http://schemas.microsoft.com/office/drawing/2014/main" id="{060EA7F1-3E56-4A09-A175-FA48C8C317B5}"/>
              </a:ext>
            </a:extLst>
          </p:cNvPr>
          <p:cNvSpPr txBox="1"/>
          <p:nvPr/>
        </p:nvSpPr>
        <p:spPr>
          <a:xfrm>
            <a:off x="10574523" y="5002917"/>
            <a:ext cx="26802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pc="-30" dirty="0">
                <a:solidFill>
                  <a:schemeClr val="dk1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99" name="OTLSHAPE_M_91a4f6ed514344a7b285945e1d12419d_Title">
            <a:extLst>
              <a:ext uri="{FF2B5EF4-FFF2-40B4-BE49-F238E27FC236}">
                <a16:creationId xmlns:a16="http://schemas.microsoft.com/office/drawing/2014/main" id="{DD844B76-2D73-4D9B-A7E2-903340D7518B}"/>
              </a:ext>
            </a:extLst>
          </p:cNvPr>
          <p:cNvSpPr txBox="1"/>
          <p:nvPr/>
        </p:nvSpPr>
        <p:spPr>
          <a:xfrm>
            <a:off x="5422078" y="5764169"/>
            <a:ext cx="2360218" cy="17333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1" spc="-14" dirty="0">
                <a:solidFill>
                  <a:srgbClr val="0070C0"/>
                </a:solidFill>
                <a:latin typeface="Calibri" panose="020F0502020204030204" pitchFamily="34" charset="0"/>
              </a:rPr>
              <a:t>Classic Machine Learning</a:t>
            </a:r>
          </a:p>
        </p:txBody>
      </p:sp>
      <p:sp>
        <p:nvSpPr>
          <p:cNvPr id="100" name="OTLSHAPE_M_91a4f6ed514344a7b285945e1d12419d_Title">
            <a:extLst>
              <a:ext uri="{FF2B5EF4-FFF2-40B4-BE49-F238E27FC236}">
                <a16:creationId xmlns:a16="http://schemas.microsoft.com/office/drawing/2014/main" id="{D8B70ABE-DC04-4601-9C07-85DB43A309C1}"/>
              </a:ext>
            </a:extLst>
          </p:cNvPr>
          <p:cNvSpPr txBox="1"/>
          <p:nvPr/>
        </p:nvSpPr>
        <p:spPr>
          <a:xfrm>
            <a:off x="8879084" y="5786433"/>
            <a:ext cx="2360218" cy="177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1" spc="-14" dirty="0">
                <a:solidFill>
                  <a:srgbClr val="FF0000"/>
                </a:solidFill>
                <a:latin typeface="Calibri" panose="020F0502020204030204" pitchFamily="34" charset="0"/>
              </a:rPr>
              <a:t>Deep Learning</a:t>
            </a:r>
          </a:p>
        </p:txBody>
      </p:sp>
      <p:sp>
        <p:nvSpPr>
          <p:cNvPr id="103" name="OTLSHAPE_M_8909fe829de64dbd9ac26dada3dc789e_Title">
            <a:extLst>
              <a:ext uri="{FF2B5EF4-FFF2-40B4-BE49-F238E27FC236}">
                <a16:creationId xmlns:a16="http://schemas.microsoft.com/office/drawing/2014/main" id="{4589043A-E8BD-4BC0-B590-2FB963FAC5AE}"/>
              </a:ext>
            </a:extLst>
          </p:cNvPr>
          <p:cNvSpPr txBox="1"/>
          <p:nvPr/>
        </p:nvSpPr>
        <p:spPr>
          <a:xfrm>
            <a:off x="9160280" y="2602686"/>
            <a:ext cx="10795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4" dirty="0">
                <a:solidFill>
                  <a:srgbClr val="FF0000"/>
                </a:solidFill>
                <a:latin typeface="Calibri" panose="020F0502020204030204" pitchFamily="34" charset="0"/>
              </a:rPr>
              <a:t>Seq2Seq LSTM</a:t>
            </a:r>
          </a:p>
        </p:txBody>
      </p:sp>
    </p:spTree>
    <p:extLst>
      <p:ext uri="{BB962C8B-B14F-4D97-AF65-F5344CB8AC3E}">
        <p14:creationId xmlns:p14="http://schemas.microsoft.com/office/powerpoint/2010/main" val="2749973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Recurrent NN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408B1-8B61-4887-8CD0-8977410DC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429809"/>
            <a:ext cx="11922760" cy="92333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RNN models </a:t>
            </a:r>
            <a:r>
              <a:rPr lang="en-US" sz="2400" i="1" dirty="0"/>
              <a:t>the order </a:t>
            </a:r>
            <a:r>
              <a:rPr lang="en-US" sz="2400" dirty="0"/>
              <a:t>of the data explicitly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Long Short-Term Memory (LSTM) network models long-range dependencies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4B806-D008-40CC-8B7F-52BEBC1E2DB3}"/>
              </a:ext>
            </a:extLst>
          </p:cNvPr>
          <p:cNvSpPr/>
          <p:nvPr/>
        </p:nvSpPr>
        <p:spPr>
          <a:xfrm>
            <a:off x="6425514" y="6568487"/>
            <a:ext cx="5766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http://colah.github.io/posts/2015-08-Understanding-LSTMs/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5CF1A-42B5-42EA-9428-D833F5DB0B70}"/>
              </a:ext>
            </a:extLst>
          </p:cNvPr>
          <p:cNvSpPr txBox="1"/>
          <p:nvPr/>
        </p:nvSpPr>
        <p:spPr>
          <a:xfrm>
            <a:off x="8568679" y="5068522"/>
            <a:ext cx="2891887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multi-layer perceptron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032DF-465D-4D79-B2D1-CAC5982774DF}"/>
              </a:ext>
            </a:extLst>
          </p:cNvPr>
          <p:cNvSpPr txBox="1"/>
          <p:nvPr/>
        </p:nvSpPr>
        <p:spPr>
          <a:xfrm>
            <a:off x="1477559" y="5072848"/>
            <a:ext cx="5399473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unrolled Recurrent Neural Network (RNN)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734947-D0E3-48D8-ADE2-4D14EB05EEA2}"/>
              </a:ext>
            </a:extLst>
          </p:cNvPr>
          <p:cNvSpPr/>
          <p:nvPr/>
        </p:nvSpPr>
        <p:spPr bwMode="auto">
          <a:xfrm>
            <a:off x="8682494" y="4501780"/>
            <a:ext cx="395785" cy="39578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4F80E-841B-47CD-84F6-53C11BE6D37A}"/>
              </a:ext>
            </a:extLst>
          </p:cNvPr>
          <p:cNvSpPr txBox="1"/>
          <p:nvPr/>
        </p:nvSpPr>
        <p:spPr>
          <a:xfrm>
            <a:off x="8616937" y="4407459"/>
            <a:ext cx="55080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x</a:t>
            </a:r>
            <a:r>
              <a:rPr lang="en-US" sz="1400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0</a:t>
            </a:r>
            <a:endParaRPr lang="en-US" sz="2000" baseline="-25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33683C-CA57-41B0-9D68-90A64A522E59}"/>
              </a:ext>
            </a:extLst>
          </p:cNvPr>
          <p:cNvSpPr/>
          <p:nvPr/>
        </p:nvSpPr>
        <p:spPr bwMode="auto">
          <a:xfrm>
            <a:off x="9282391" y="4499230"/>
            <a:ext cx="395785" cy="39578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752208-B101-42C2-9090-1664896289D7}"/>
              </a:ext>
            </a:extLst>
          </p:cNvPr>
          <p:cNvSpPr txBox="1"/>
          <p:nvPr/>
        </p:nvSpPr>
        <p:spPr>
          <a:xfrm>
            <a:off x="9216834" y="4411438"/>
            <a:ext cx="55080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x</a:t>
            </a:r>
            <a:r>
              <a:rPr lang="en-US" sz="1400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</a:t>
            </a:r>
            <a:endParaRPr lang="en-US" sz="2000" baseline="-25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D90CE93-7E84-4235-84B8-0D6F00FC0F37}"/>
              </a:ext>
            </a:extLst>
          </p:cNvPr>
          <p:cNvSpPr/>
          <p:nvPr/>
        </p:nvSpPr>
        <p:spPr bwMode="auto">
          <a:xfrm>
            <a:off x="9882288" y="4499230"/>
            <a:ext cx="395785" cy="39578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6F293-F4E8-41F0-ACDC-87EA9C169EE1}"/>
              </a:ext>
            </a:extLst>
          </p:cNvPr>
          <p:cNvSpPr txBox="1"/>
          <p:nvPr/>
        </p:nvSpPr>
        <p:spPr>
          <a:xfrm>
            <a:off x="9816731" y="4411438"/>
            <a:ext cx="55080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x</a:t>
            </a:r>
            <a:r>
              <a:rPr lang="en-US" sz="1400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</a:t>
            </a:r>
            <a:endParaRPr lang="en-US" sz="2000" baseline="-25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57871D-5930-4AB1-8BF0-8999E7B8EF1D}"/>
              </a:ext>
            </a:extLst>
          </p:cNvPr>
          <p:cNvSpPr/>
          <p:nvPr/>
        </p:nvSpPr>
        <p:spPr bwMode="auto">
          <a:xfrm>
            <a:off x="10829559" y="4499230"/>
            <a:ext cx="395785" cy="39578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E969FC-2D14-4CE1-AFA6-7655CD432B7C}"/>
              </a:ext>
            </a:extLst>
          </p:cNvPr>
          <p:cNvSpPr txBox="1"/>
          <p:nvPr/>
        </p:nvSpPr>
        <p:spPr>
          <a:xfrm>
            <a:off x="10764002" y="4411438"/>
            <a:ext cx="55080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x</a:t>
            </a:r>
            <a:r>
              <a:rPr lang="en-US" sz="1400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</a:t>
            </a:r>
            <a:endParaRPr lang="en-US" sz="2000" baseline="-25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FC8F58-02DF-49BD-AC08-975EAF6A589B}"/>
              </a:ext>
            </a:extLst>
          </p:cNvPr>
          <p:cNvSpPr txBox="1"/>
          <p:nvPr/>
        </p:nvSpPr>
        <p:spPr>
          <a:xfrm>
            <a:off x="10278758" y="4369594"/>
            <a:ext cx="550801" cy="48013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51F293-2F5B-46E7-832E-8BE2E998E487}"/>
              </a:ext>
            </a:extLst>
          </p:cNvPr>
          <p:cNvSpPr/>
          <p:nvPr/>
        </p:nvSpPr>
        <p:spPr bwMode="auto">
          <a:xfrm>
            <a:off x="8419044" y="3545599"/>
            <a:ext cx="395785" cy="395785"/>
          </a:xfrm>
          <a:prstGeom prst="ellipse">
            <a:avLst/>
          </a:prstGeom>
          <a:solidFill>
            <a:srgbClr val="CCFFC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FDAB6FD-2A4A-486B-B4EF-8498F46B0FC8}"/>
              </a:ext>
            </a:extLst>
          </p:cNvPr>
          <p:cNvSpPr/>
          <p:nvPr/>
        </p:nvSpPr>
        <p:spPr bwMode="auto">
          <a:xfrm>
            <a:off x="9095044" y="3545598"/>
            <a:ext cx="395785" cy="395785"/>
          </a:xfrm>
          <a:prstGeom prst="ellipse">
            <a:avLst/>
          </a:prstGeom>
          <a:solidFill>
            <a:srgbClr val="CCFFC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AD630F-CAFF-493E-A80D-E1802D41AB49}"/>
              </a:ext>
            </a:extLst>
          </p:cNvPr>
          <p:cNvSpPr/>
          <p:nvPr/>
        </p:nvSpPr>
        <p:spPr bwMode="auto">
          <a:xfrm>
            <a:off x="9816731" y="3556619"/>
            <a:ext cx="395785" cy="395785"/>
          </a:xfrm>
          <a:prstGeom prst="ellipse">
            <a:avLst/>
          </a:prstGeom>
          <a:solidFill>
            <a:srgbClr val="CCFFC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E2DF335-37B6-4D40-9B65-E7B1D9F41A6A}"/>
              </a:ext>
            </a:extLst>
          </p:cNvPr>
          <p:cNvSpPr/>
          <p:nvPr/>
        </p:nvSpPr>
        <p:spPr bwMode="auto">
          <a:xfrm>
            <a:off x="11159787" y="3545597"/>
            <a:ext cx="395785" cy="395785"/>
          </a:xfrm>
          <a:prstGeom prst="ellipse">
            <a:avLst/>
          </a:prstGeom>
          <a:solidFill>
            <a:srgbClr val="CCFFC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96F9A9-1D0D-4874-ACB8-1FABE1E40F15}"/>
              </a:ext>
            </a:extLst>
          </p:cNvPr>
          <p:cNvSpPr txBox="1"/>
          <p:nvPr/>
        </p:nvSpPr>
        <p:spPr>
          <a:xfrm>
            <a:off x="10487556" y="3422321"/>
            <a:ext cx="550801" cy="48013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3C827F-89EF-405C-B48E-6F810D9EFD59}"/>
              </a:ext>
            </a:extLst>
          </p:cNvPr>
          <p:cNvSpPr/>
          <p:nvPr/>
        </p:nvSpPr>
        <p:spPr bwMode="auto">
          <a:xfrm>
            <a:off x="8673530" y="2574938"/>
            <a:ext cx="395785" cy="395785"/>
          </a:xfrm>
          <a:prstGeom prst="ellipse">
            <a:avLst/>
          </a:prstGeom>
          <a:solidFill>
            <a:srgbClr val="CC99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233739-94EA-4E36-B520-03CF92F55724}"/>
              </a:ext>
            </a:extLst>
          </p:cNvPr>
          <p:cNvSpPr txBox="1"/>
          <p:nvPr/>
        </p:nvSpPr>
        <p:spPr>
          <a:xfrm>
            <a:off x="8596021" y="2466671"/>
            <a:ext cx="62831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</a:t>
            </a:r>
            <a:r>
              <a:rPr lang="en-US" sz="1400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0</a:t>
            </a:r>
            <a:endParaRPr lang="en-US" sz="2000" baseline="-25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97D4A1-9F07-4EBC-996A-698A6C361219}"/>
              </a:ext>
            </a:extLst>
          </p:cNvPr>
          <p:cNvSpPr/>
          <p:nvPr/>
        </p:nvSpPr>
        <p:spPr bwMode="auto">
          <a:xfrm>
            <a:off x="9273427" y="2574938"/>
            <a:ext cx="395785" cy="395785"/>
          </a:xfrm>
          <a:prstGeom prst="ellipse">
            <a:avLst/>
          </a:prstGeom>
          <a:solidFill>
            <a:srgbClr val="CC99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4BBB87-F2C5-489B-BA8B-C16E7C1E604A}"/>
              </a:ext>
            </a:extLst>
          </p:cNvPr>
          <p:cNvSpPr/>
          <p:nvPr/>
        </p:nvSpPr>
        <p:spPr bwMode="auto">
          <a:xfrm>
            <a:off x="9873324" y="2574938"/>
            <a:ext cx="395785" cy="395785"/>
          </a:xfrm>
          <a:prstGeom prst="ellipse">
            <a:avLst/>
          </a:prstGeom>
          <a:solidFill>
            <a:srgbClr val="CC99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E63FD7-88F1-4E40-BC56-5D48085E0D45}"/>
              </a:ext>
            </a:extLst>
          </p:cNvPr>
          <p:cNvSpPr/>
          <p:nvPr/>
        </p:nvSpPr>
        <p:spPr bwMode="auto">
          <a:xfrm>
            <a:off x="10820595" y="2574938"/>
            <a:ext cx="395785" cy="395785"/>
          </a:xfrm>
          <a:prstGeom prst="ellipse">
            <a:avLst/>
          </a:prstGeom>
          <a:solidFill>
            <a:srgbClr val="CC99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1590ED-5921-4682-980E-F4FAF79B9AD0}"/>
              </a:ext>
            </a:extLst>
          </p:cNvPr>
          <p:cNvSpPr txBox="1"/>
          <p:nvPr/>
        </p:nvSpPr>
        <p:spPr>
          <a:xfrm>
            <a:off x="10269794" y="2454707"/>
            <a:ext cx="550801" cy="48013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56147A-1D68-4F82-8919-9334F6B540DE}"/>
              </a:ext>
            </a:extLst>
          </p:cNvPr>
          <p:cNvSpPr txBox="1"/>
          <p:nvPr/>
        </p:nvSpPr>
        <p:spPr>
          <a:xfrm>
            <a:off x="9204394" y="2466671"/>
            <a:ext cx="62831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</a:t>
            </a:r>
            <a:r>
              <a:rPr lang="en-US" sz="1400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</a:t>
            </a:r>
            <a:endParaRPr lang="en-US" sz="2000" baseline="-25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CC650C-A11B-43E8-AAF6-7835A8C94AD6}"/>
              </a:ext>
            </a:extLst>
          </p:cNvPr>
          <p:cNvSpPr txBox="1"/>
          <p:nvPr/>
        </p:nvSpPr>
        <p:spPr>
          <a:xfrm>
            <a:off x="9800623" y="2466671"/>
            <a:ext cx="62831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</a:t>
            </a:r>
            <a:r>
              <a:rPr lang="en-US" sz="1400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3</a:t>
            </a:r>
            <a:endParaRPr lang="en-US" sz="2000" baseline="-25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E92790-3FBF-4898-B470-FBBB54074963}"/>
              </a:ext>
            </a:extLst>
          </p:cNvPr>
          <p:cNvSpPr txBox="1"/>
          <p:nvPr/>
        </p:nvSpPr>
        <p:spPr>
          <a:xfrm>
            <a:off x="10749776" y="2476553"/>
            <a:ext cx="62831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</a:t>
            </a:r>
            <a:r>
              <a:rPr lang="en-US" sz="1400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</a:t>
            </a:r>
            <a:endParaRPr lang="en-US" sz="2000" baseline="-25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28CE70-0983-4D5C-97CF-E72226E01AC8}"/>
              </a:ext>
            </a:extLst>
          </p:cNvPr>
          <p:cNvCxnSpPr>
            <a:cxnSpLocks/>
            <a:stCxn id="13" idx="0"/>
            <a:endCxn id="23" idx="4"/>
          </p:cNvCxnSpPr>
          <p:nvPr/>
        </p:nvCxnSpPr>
        <p:spPr>
          <a:xfrm flipH="1" flipV="1">
            <a:off x="8616937" y="3941384"/>
            <a:ext cx="263450" cy="5603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332494F-CD2F-44DA-B59B-675FF841ADDE}"/>
              </a:ext>
            </a:extLst>
          </p:cNvPr>
          <p:cNvCxnSpPr>
            <a:cxnSpLocks/>
            <a:stCxn id="13" idx="0"/>
            <a:endCxn id="24" idx="4"/>
          </p:cNvCxnSpPr>
          <p:nvPr/>
        </p:nvCxnSpPr>
        <p:spPr>
          <a:xfrm flipV="1">
            <a:off x="8880387" y="3941383"/>
            <a:ext cx="412550" cy="56039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28EC261-AB67-42D9-81AD-C38532EBD70A}"/>
              </a:ext>
            </a:extLst>
          </p:cNvPr>
          <p:cNvCxnSpPr>
            <a:cxnSpLocks/>
            <a:stCxn id="13" idx="0"/>
            <a:endCxn id="25" idx="4"/>
          </p:cNvCxnSpPr>
          <p:nvPr/>
        </p:nvCxnSpPr>
        <p:spPr>
          <a:xfrm flipV="1">
            <a:off x="8880387" y="3952404"/>
            <a:ext cx="1134237" cy="54937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6F27195-1AB9-4CC4-9CF7-C357E79BA41B}"/>
              </a:ext>
            </a:extLst>
          </p:cNvPr>
          <p:cNvCxnSpPr>
            <a:cxnSpLocks/>
            <a:stCxn id="13" idx="0"/>
            <a:endCxn id="26" idx="4"/>
          </p:cNvCxnSpPr>
          <p:nvPr/>
        </p:nvCxnSpPr>
        <p:spPr>
          <a:xfrm flipV="1">
            <a:off x="8880387" y="3941382"/>
            <a:ext cx="2477293" cy="5603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BB36E73-B4F2-4E85-A42F-62E1CDF9C2F1}"/>
              </a:ext>
            </a:extLst>
          </p:cNvPr>
          <p:cNvCxnSpPr>
            <a:cxnSpLocks/>
            <a:stCxn id="16" idx="0"/>
            <a:endCxn id="23" idx="4"/>
          </p:cNvCxnSpPr>
          <p:nvPr/>
        </p:nvCxnSpPr>
        <p:spPr>
          <a:xfrm flipH="1" flipV="1">
            <a:off x="8616937" y="3941384"/>
            <a:ext cx="863347" cy="55784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28627B1-8466-4AD0-A467-10B14FE6930F}"/>
              </a:ext>
            </a:extLst>
          </p:cNvPr>
          <p:cNvCxnSpPr>
            <a:stCxn id="16" idx="0"/>
            <a:endCxn id="24" idx="4"/>
          </p:cNvCxnSpPr>
          <p:nvPr/>
        </p:nvCxnSpPr>
        <p:spPr>
          <a:xfrm flipH="1" flipV="1">
            <a:off x="9292937" y="3941383"/>
            <a:ext cx="187347" cy="55784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E595B7F-39BD-44C3-9EF4-874A7107E4C9}"/>
              </a:ext>
            </a:extLst>
          </p:cNvPr>
          <p:cNvCxnSpPr>
            <a:stCxn id="16" idx="0"/>
            <a:endCxn id="25" idx="4"/>
          </p:cNvCxnSpPr>
          <p:nvPr/>
        </p:nvCxnSpPr>
        <p:spPr>
          <a:xfrm flipV="1">
            <a:off x="9480284" y="3952404"/>
            <a:ext cx="534340" cy="5468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F109AD-C7FE-4E99-985A-F6919FC6FB1E}"/>
              </a:ext>
            </a:extLst>
          </p:cNvPr>
          <p:cNvCxnSpPr>
            <a:stCxn id="16" idx="0"/>
            <a:endCxn id="26" idx="4"/>
          </p:cNvCxnSpPr>
          <p:nvPr/>
        </p:nvCxnSpPr>
        <p:spPr>
          <a:xfrm flipV="1">
            <a:off x="9480284" y="3941382"/>
            <a:ext cx="1877396" cy="55784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054095-A420-41AF-AD30-6E4DE147D0FA}"/>
              </a:ext>
            </a:extLst>
          </p:cNvPr>
          <p:cNvCxnSpPr>
            <a:stCxn id="18" idx="0"/>
            <a:endCxn id="23" idx="4"/>
          </p:cNvCxnSpPr>
          <p:nvPr/>
        </p:nvCxnSpPr>
        <p:spPr>
          <a:xfrm flipH="1" flipV="1">
            <a:off x="8616937" y="3941384"/>
            <a:ext cx="1463244" cy="55784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8699435-FD18-49E6-8DEE-EAD7BB70E2E1}"/>
              </a:ext>
            </a:extLst>
          </p:cNvPr>
          <p:cNvCxnSpPr>
            <a:stCxn id="18" idx="0"/>
            <a:endCxn id="24" idx="4"/>
          </p:cNvCxnSpPr>
          <p:nvPr/>
        </p:nvCxnSpPr>
        <p:spPr>
          <a:xfrm flipH="1" flipV="1">
            <a:off x="9292937" y="3941383"/>
            <a:ext cx="787244" cy="55784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EC7654-EB81-45A8-B78C-125ACC32B5C2}"/>
              </a:ext>
            </a:extLst>
          </p:cNvPr>
          <p:cNvCxnSpPr>
            <a:stCxn id="18" idx="0"/>
            <a:endCxn id="25" idx="4"/>
          </p:cNvCxnSpPr>
          <p:nvPr/>
        </p:nvCxnSpPr>
        <p:spPr>
          <a:xfrm flipH="1" flipV="1">
            <a:off x="10014624" y="3952404"/>
            <a:ext cx="65557" cy="5468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2B6AF67-1AFD-4244-83AA-E9F5AEF3EC33}"/>
              </a:ext>
            </a:extLst>
          </p:cNvPr>
          <p:cNvCxnSpPr>
            <a:stCxn id="18" idx="0"/>
            <a:endCxn id="26" idx="4"/>
          </p:cNvCxnSpPr>
          <p:nvPr/>
        </p:nvCxnSpPr>
        <p:spPr>
          <a:xfrm flipV="1">
            <a:off x="10080181" y="3941382"/>
            <a:ext cx="1277499" cy="55784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E347D22-D2DF-4306-8291-EDA194639F2F}"/>
              </a:ext>
            </a:extLst>
          </p:cNvPr>
          <p:cNvCxnSpPr>
            <a:stCxn id="20" idx="0"/>
            <a:endCxn id="23" idx="4"/>
          </p:cNvCxnSpPr>
          <p:nvPr/>
        </p:nvCxnSpPr>
        <p:spPr>
          <a:xfrm flipH="1" flipV="1">
            <a:off x="8616937" y="3941384"/>
            <a:ext cx="2410515" cy="55784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83B293B-AF6B-4A7B-BEB4-DE337FC2B02C}"/>
              </a:ext>
            </a:extLst>
          </p:cNvPr>
          <p:cNvCxnSpPr>
            <a:cxnSpLocks/>
          </p:cNvCxnSpPr>
          <p:nvPr/>
        </p:nvCxnSpPr>
        <p:spPr>
          <a:xfrm flipH="1" flipV="1">
            <a:off x="9385385" y="3933604"/>
            <a:ext cx="1668958" cy="5656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2CCE91-9DA2-4C06-93C9-9CEB039347A1}"/>
              </a:ext>
            </a:extLst>
          </p:cNvPr>
          <p:cNvCxnSpPr>
            <a:stCxn id="20" idx="0"/>
            <a:endCxn id="25" idx="4"/>
          </p:cNvCxnSpPr>
          <p:nvPr/>
        </p:nvCxnSpPr>
        <p:spPr>
          <a:xfrm flipH="1" flipV="1">
            <a:off x="10014624" y="3952404"/>
            <a:ext cx="1012828" cy="5468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5C5D4C7-335C-4047-829E-298DC1723702}"/>
              </a:ext>
            </a:extLst>
          </p:cNvPr>
          <p:cNvCxnSpPr>
            <a:stCxn id="20" idx="0"/>
            <a:endCxn id="26" idx="4"/>
          </p:cNvCxnSpPr>
          <p:nvPr/>
        </p:nvCxnSpPr>
        <p:spPr>
          <a:xfrm flipV="1">
            <a:off x="11027452" y="3941382"/>
            <a:ext cx="330228" cy="55784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DA80F01-85A3-48A2-B2AD-6CA0239738FA}"/>
              </a:ext>
            </a:extLst>
          </p:cNvPr>
          <p:cNvCxnSpPr>
            <a:stCxn id="23" idx="0"/>
            <a:endCxn id="28" idx="4"/>
          </p:cNvCxnSpPr>
          <p:nvPr/>
        </p:nvCxnSpPr>
        <p:spPr>
          <a:xfrm flipV="1">
            <a:off x="8616937" y="2970723"/>
            <a:ext cx="254486" cy="57487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F89C01B-7969-4FC9-BDAF-ACC56223C05D}"/>
              </a:ext>
            </a:extLst>
          </p:cNvPr>
          <p:cNvCxnSpPr>
            <a:stCxn id="23" idx="0"/>
            <a:endCxn id="31" idx="4"/>
          </p:cNvCxnSpPr>
          <p:nvPr/>
        </p:nvCxnSpPr>
        <p:spPr>
          <a:xfrm flipV="1">
            <a:off x="8616937" y="2970723"/>
            <a:ext cx="854383" cy="57487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8A52906-B06A-49B3-B9B9-79F487E90218}"/>
              </a:ext>
            </a:extLst>
          </p:cNvPr>
          <p:cNvCxnSpPr>
            <a:stCxn id="23" idx="0"/>
            <a:endCxn id="32" idx="4"/>
          </p:cNvCxnSpPr>
          <p:nvPr/>
        </p:nvCxnSpPr>
        <p:spPr>
          <a:xfrm flipV="1">
            <a:off x="8616937" y="2970723"/>
            <a:ext cx="1454280" cy="57487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2F782CA-AD73-496B-A6F7-94DF0A736867}"/>
              </a:ext>
            </a:extLst>
          </p:cNvPr>
          <p:cNvCxnSpPr>
            <a:stCxn id="23" idx="0"/>
            <a:endCxn id="33" idx="4"/>
          </p:cNvCxnSpPr>
          <p:nvPr/>
        </p:nvCxnSpPr>
        <p:spPr>
          <a:xfrm flipV="1">
            <a:off x="8616937" y="2970723"/>
            <a:ext cx="2401551" cy="57487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8DE003-430A-476D-B87A-10AB26FF1E4C}"/>
              </a:ext>
            </a:extLst>
          </p:cNvPr>
          <p:cNvCxnSpPr>
            <a:stCxn id="24" idx="0"/>
            <a:endCxn id="28" idx="4"/>
          </p:cNvCxnSpPr>
          <p:nvPr/>
        </p:nvCxnSpPr>
        <p:spPr>
          <a:xfrm flipH="1" flipV="1">
            <a:off x="8871423" y="2970723"/>
            <a:ext cx="421514" cy="57487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FA326FC-F98E-468B-8B14-01EDB8055BA9}"/>
              </a:ext>
            </a:extLst>
          </p:cNvPr>
          <p:cNvCxnSpPr>
            <a:stCxn id="24" idx="0"/>
            <a:endCxn id="31" idx="4"/>
          </p:cNvCxnSpPr>
          <p:nvPr/>
        </p:nvCxnSpPr>
        <p:spPr>
          <a:xfrm flipV="1">
            <a:off x="9292937" y="2970723"/>
            <a:ext cx="178383" cy="57487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02DA0A7-362A-48D7-BFEB-5F0623005B46}"/>
              </a:ext>
            </a:extLst>
          </p:cNvPr>
          <p:cNvCxnSpPr>
            <a:stCxn id="24" idx="0"/>
            <a:endCxn id="32" idx="4"/>
          </p:cNvCxnSpPr>
          <p:nvPr/>
        </p:nvCxnSpPr>
        <p:spPr>
          <a:xfrm flipV="1">
            <a:off x="9292937" y="2970723"/>
            <a:ext cx="778280" cy="57487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1D5E084-48EE-40E9-BF4D-76B31FDEF7DA}"/>
              </a:ext>
            </a:extLst>
          </p:cNvPr>
          <p:cNvCxnSpPr>
            <a:stCxn id="24" idx="0"/>
            <a:endCxn id="33" idx="4"/>
          </p:cNvCxnSpPr>
          <p:nvPr/>
        </p:nvCxnSpPr>
        <p:spPr>
          <a:xfrm flipV="1">
            <a:off x="9292937" y="2970723"/>
            <a:ext cx="1725551" cy="57487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EA1EF0-2E99-421A-A008-9F4A80001EC1}"/>
              </a:ext>
            </a:extLst>
          </p:cNvPr>
          <p:cNvCxnSpPr>
            <a:stCxn id="25" idx="0"/>
            <a:endCxn id="31" idx="4"/>
          </p:cNvCxnSpPr>
          <p:nvPr/>
        </p:nvCxnSpPr>
        <p:spPr>
          <a:xfrm flipH="1" flipV="1">
            <a:off x="9471320" y="2970723"/>
            <a:ext cx="543304" cy="5858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B6CA146-D018-4255-81A3-F29F9768E811}"/>
              </a:ext>
            </a:extLst>
          </p:cNvPr>
          <p:cNvCxnSpPr>
            <a:stCxn id="25" idx="0"/>
            <a:endCxn id="28" idx="4"/>
          </p:cNvCxnSpPr>
          <p:nvPr/>
        </p:nvCxnSpPr>
        <p:spPr>
          <a:xfrm flipH="1" flipV="1">
            <a:off x="8871423" y="2970723"/>
            <a:ext cx="1143201" cy="5858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D83917B-0B7D-44E9-A0B2-8B525180D8AA}"/>
              </a:ext>
            </a:extLst>
          </p:cNvPr>
          <p:cNvCxnSpPr>
            <a:stCxn id="25" idx="0"/>
            <a:endCxn id="32" idx="4"/>
          </p:cNvCxnSpPr>
          <p:nvPr/>
        </p:nvCxnSpPr>
        <p:spPr>
          <a:xfrm flipV="1">
            <a:off x="10014624" y="2970723"/>
            <a:ext cx="56593" cy="5858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5963A08-4386-48BF-AFA0-951478676B03}"/>
              </a:ext>
            </a:extLst>
          </p:cNvPr>
          <p:cNvCxnSpPr>
            <a:stCxn id="25" idx="0"/>
            <a:endCxn id="33" idx="4"/>
          </p:cNvCxnSpPr>
          <p:nvPr/>
        </p:nvCxnSpPr>
        <p:spPr>
          <a:xfrm flipV="1">
            <a:off x="10014624" y="2970723"/>
            <a:ext cx="1003864" cy="5858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35503A3-4A93-475F-AF03-DA182DF0F8F8}"/>
              </a:ext>
            </a:extLst>
          </p:cNvPr>
          <p:cNvCxnSpPr>
            <a:stCxn id="26" idx="0"/>
            <a:endCxn id="28" idx="4"/>
          </p:cNvCxnSpPr>
          <p:nvPr/>
        </p:nvCxnSpPr>
        <p:spPr>
          <a:xfrm flipH="1" flipV="1">
            <a:off x="8871423" y="2970723"/>
            <a:ext cx="2486257" cy="57487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A83B20B-CA4C-48EA-9389-F88D90BACD97}"/>
              </a:ext>
            </a:extLst>
          </p:cNvPr>
          <p:cNvCxnSpPr>
            <a:stCxn id="26" idx="0"/>
            <a:endCxn id="31" idx="4"/>
          </p:cNvCxnSpPr>
          <p:nvPr/>
        </p:nvCxnSpPr>
        <p:spPr>
          <a:xfrm flipH="1" flipV="1">
            <a:off x="9471320" y="2970723"/>
            <a:ext cx="1886360" cy="57487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4E637D-9AF5-4842-8FB8-96ED5EA99623}"/>
              </a:ext>
            </a:extLst>
          </p:cNvPr>
          <p:cNvCxnSpPr>
            <a:stCxn id="26" idx="0"/>
            <a:endCxn id="32" idx="4"/>
          </p:cNvCxnSpPr>
          <p:nvPr/>
        </p:nvCxnSpPr>
        <p:spPr>
          <a:xfrm flipH="1" flipV="1">
            <a:off x="10071217" y="2970723"/>
            <a:ext cx="1286463" cy="57487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FD9B4DD-68B9-4D8F-8F4E-1C1C00CC3FF9}"/>
              </a:ext>
            </a:extLst>
          </p:cNvPr>
          <p:cNvCxnSpPr>
            <a:stCxn id="26" idx="0"/>
            <a:endCxn id="33" idx="4"/>
          </p:cNvCxnSpPr>
          <p:nvPr/>
        </p:nvCxnSpPr>
        <p:spPr>
          <a:xfrm flipH="1" flipV="1">
            <a:off x="11018488" y="2970723"/>
            <a:ext cx="339192" cy="57487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D5957F-B50A-4DCF-BBC7-A3F3720E752B}"/>
              </a:ext>
            </a:extLst>
          </p:cNvPr>
          <p:cNvGrpSpPr/>
          <p:nvPr/>
        </p:nvGrpSpPr>
        <p:grpSpPr>
          <a:xfrm>
            <a:off x="711218" y="2621363"/>
            <a:ext cx="6649956" cy="2094871"/>
            <a:chOff x="1229416" y="3501452"/>
            <a:chExt cx="6649956" cy="209487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B7E5B49-EB92-4B15-89E1-A322D03F5AD9}"/>
                </a:ext>
              </a:extLst>
            </p:cNvPr>
            <p:cNvGrpSpPr/>
            <p:nvPr/>
          </p:nvGrpSpPr>
          <p:grpSpPr>
            <a:xfrm>
              <a:off x="3198212" y="3502060"/>
              <a:ext cx="4681160" cy="2094263"/>
              <a:chOff x="3119461" y="2592036"/>
              <a:chExt cx="4681160" cy="2094263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8C6F1DB0-EDD2-4A6B-A5A4-470145D86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853" t="21743"/>
              <a:stretch/>
            </p:blipFill>
            <p:spPr>
              <a:xfrm>
                <a:off x="3119461" y="3098042"/>
                <a:ext cx="4681160" cy="1588257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F60E7C2-18E8-40CF-8214-61E67D042C47}"/>
                  </a:ext>
                </a:extLst>
              </p:cNvPr>
              <p:cNvSpPr/>
              <p:nvPr/>
            </p:nvSpPr>
            <p:spPr bwMode="auto">
              <a:xfrm>
                <a:off x="3337673" y="2700303"/>
                <a:ext cx="395785" cy="395785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B1A9E64-7651-4FF9-B91D-969B5231C8A4}"/>
                  </a:ext>
                </a:extLst>
              </p:cNvPr>
              <p:cNvSpPr txBox="1"/>
              <p:nvPr/>
            </p:nvSpPr>
            <p:spPr>
              <a:xfrm>
                <a:off x="3260164" y="2592036"/>
                <a:ext cx="628310" cy="572464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y</a:t>
                </a:r>
                <a:r>
                  <a:rPr lang="en-US" sz="1400" baseline="-25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0</a:t>
                </a:r>
                <a:endParaRPr lang="en-US" sz="2000" baseline="-25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FBB9D8C-C6D9-4519-8829-930B7234FBE0}"/>
                  </a:ext>
                </a:extLst>
              </p:cNvPr>
              <p:cNvSpPr/>
              <p:nvPr/>
            </p:nvSpPr>
            <p:spPr bwMode="auto">
              <a:xfrm>
                <a:off x="4394238" y="2700303"/>
                <a:ext cx="395785" cy="395785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207A88-E7F1-4A15-BDE2-75810C33F574}"/>
                  </a:ext>
                </a:extLst>
              </p:cNvPr>
              <p:cNvSpPr txBox="1"/>
              <p:nvPr/>
            </p:nvSpPr>
            <p:spPr>
              <a:xfrm>
                <a:off x="4316729" y="2592036"/>
                <a:ext cx="628310" cy="572464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y</a:t>
                </a:r>
                <a:r>
                  <a:rPr lang="en-US" sz="1400" baseline="-25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</a:t>
                </a:r>
                <a:endParaRPr lang="en-US" sz="2000" baseline="-25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CCE2648-118D-4C3C-A5F6-A1F47028DF7A}"/>
                  </a:ext>
                </a:extLst>
              </p:cNvPr>
              <p:cNvSpPr/>
              <p:nvPr/>
            </p:nvSpPr>
            <p:spPr bwMode="auto">
              <a:xfrm>
                <a:off x="5450803" y="2700303"/>
                <a:ext cx="395785" cy="395785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18A2F86-EB28-4FAC-93D7-54F3FC6D72B9}"/>
                  </a:ext>
                </a:extLst>
              </p:cNvPr>
              <p:cNvSpPr txBox="1"/>
              <p:nvPr/>
            </p:nvSpPr>
            <p:spPr>
              <a:xfrm>
                <a:off x="5373294" y="2592036"/>
                <a:ext cx="628310" cy="572464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y</a:t>
                </a:r>
                <a:r>
                  <a:rPr lang="en-US" sz="1400" baseline="-25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</a:t>
                </a:r>
                <a:endParaRPr lang="en-US" sz="2000" baseline="-25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DE80CF7-E47F-4D1E-9121-A5311B961BBF}"/>
                  </a:ext>
                </a:extLst>
              </p:cNvPr>
              <p:cNvSpPr/>
              <p:nvPr/>
            </p:nvSpPr>
            <p:spPr bwMode="auto">
              <a:xfrm>
                <a:off x="7205676" y="2700303"/>
                <a:ext cx="395785" cy="395785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0D96677-2120-4290-B84A-2FF50BB2C7A5}"/>
                  </a:ext>
                </a:extLst>
              </p:cNvPr>
              <p:cNvSpPr txBox="1"/>
              <p:nvPr/>
            </p:nvSpPr>
            <p:spPr>
              <a:xfrm>
                <a:off x="7128167" y="2592036"/>
                <a:ext cx="628310" cy="572464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y</a:t>
                </a:r>
                <a:r>
                  <a:rPr lang="en-US" sz="1400" baseline="-25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t</a:t>
                </a:r>
                <a:endParaRPr lang="en-US" sz="2000" baseline="-25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51C4638-6699-4724-AB87-ABFA3AD743A1}"/>
                </a:ext>
              </a:extLst>
            </p:cNvPr>
            <p:cNvGrpSpPr/>
            <p:nvPr/>
          </p:nvGrpSpPr>
          <p:grpSpPr>
            <a:xfrm>
              <a:off x="1229416" y="3501452"/>
              <a:ext cx="1310912" cy="2084891"/>
              <a:chOff x="597734" y="142046"/>
              <a:chExt cx="1310912" cy="20848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3F67B14-8385-43D8-85C6-EADD107CD7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1743" r="82192" b="462"/>
              <a:stretch/>
            </p:blipFill>
            <p:spPr>
              <a:xfrm>
                <a:off x="597734" y="648053"/>
                <a:ext cx="1310912" cy="1578884"/>
              </a:xfrm>
              <a:prstGeom prst="rect">
                <a:avLst/>
              </a:prstGeom>
            </p:spPr>
          </p:pic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8F46F17-A942-4625-BC96-DFEECEE295BE}"/>
                  </a:ext>
                </a:extLst>
              </p:cNvPr>
              <p:cNvSpPr/>
              <p:nvPr/>
            </p:nvSpPr>
            <p:spPr bwMode="auto">
              <a:xfrm>
                <a:off x="1048728" y="250313"/>
                <a:ext cx="400125" cy="395785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5BD5021-185C-4F66-9030-D2D37ECEDB15}"/>
                  </a:ext>
                </a:extLst>
              </p:cNvPr>
              <p:cNvSpPr txBox="1"/>
              <p:nvPr/>
            </p:nvSpPr>
            <p:spPr>
              <a:xfrm>
                <a:off x="970369" y="142046"/>
                <a:ext cx="635200" cy="572464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y</a:t>
                </a:r>
                <a:r>
                  <a:rPr lang="en-US" sz="1400" baseline="-25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t</a:t>
                </a:r>
                <a:endParaRPr lang="en-US" sz="2000" baseline="-25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3A9C3933-863F-4585-A71A-84475163B2FC}"/>
                </a:ext>
              </a:extLst>
            </p:cNvPr>
            <p:cNvSpPr/>
            <p:nvPr/>
          </p:nvSpPr>
          <p:spPr bwMode="auto">
            <a:xfrm>
              <a:off x="2721895" y="4525644"/>
              <a:ext cx="389385" cy="271257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9970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altLang="zh-CN" dirty="0"/>
              <a:t>Convolutional NN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408B1-8B61-4887-8CD0-8977410DC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429809"/>
            <a:ext cx="11922760" cy="501246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Success of CNN in CV and recently in NLP 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400" dirty="0">
                <a:latin typeface="+mj-lt"/>
              </a:rPr>
              <a:t>Outperforms human in many computer vision tasks</a:t>
            </a:r>
            <a:endParaRPr lang="en-US" altLang="zh-CN" sz="2204" dirty="0">
              <a:latin typeface="+mj-lt"/>
            </a:endParaRP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204" dirty="0">
                <a:latin typeface="+mj-lt"/>
              </a:rPr>
              <a:t>Achieves state-of-the-art accuracy in audio synthesis &amp; machine translation</a:t>
            </a:r>
            <a:endParaRPr lang="en-US" altLang="zh-CN" sz="28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/>
              <a:t>MLP with convolution layers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endParaRPr lang="en-US" altLang="zh-CN" sz="2204" dirty="0">
              <a:latin typeface="+mj-lt"/>
            </a:endParaRPr>
          </a:p>
          <a:p>
            <a:pPr marL="1243774" lvl="4" indent="-571500">
              <a:buFont typeface="Courier New" panose="02070309020205020404" pitchFamily="49" charset="0"/>
              <a:buChar char="o"/>
            </a:pPr>
            <a:endParaRPr lang="en-US" altLang="zh-CN" sz="2204" dirty="0">
              <a:latin typeface="+mj-lt"/>
            </a:endParaRPr>
          </a:p>
          <a:p>
            <a:pPr marL="1243774" lvl="4" indent="-571500">
              <a:buFont typeface="Courier New" panose="02070309020205020404" pitchFamily="49" charset="0"/>
              <a:buChar char="o"/>
            </a:pPr>
            <a:endParaRPr lang="en-US" altLang="zh-CN" sz="2204" dirty="0">
              <a:latin typeface="+mj-lt"/>
            </a:endParaRPr>
          </a:p>
          <a:p>
            <a:pPr marL="1243774" lvl="4" indent="-571500">
              <a:buFont typeface="Courier New" panose="02070309020205020404" pitchFamily="49" charset="0"/>
              <a:buChar char="o"/>
            </a:pPr>
            <a:endParaRPr lang="en-US" altLang="zh-CN" sz="2204" dirty="0">
              <a:latin typeface="+mj-lt"/>
            </a:endParaRPr>
          </a:p>
          <a:p>
            <a:pPr marL="1243774" lvl="4" indent="-571500">
              <a:buFont typeface="Courier New" panose="02070309020205020404" pitchFamily="49" charset="0"/>
              <a:buChar char="o"/>
            </a:pPr>
            <a:endParaRPr lang="en-US" altLang="zh-CN" sz="2204" dirty="0">
              <a:latin typeface="+mj-lt"/>
            </a:endParaRPr>
          </a:p>
          <a:p>
            <a:pPr marL="1243774" lvl="4" indent="-571500">
              <a:buFont typeface="Courier New" panose="02070309020205020404" pitchFamily="49" charset="0"/>
              <a:buChar char="o"/>
            </a:pPr>
            <a:endParaRPr lang="en-US" altLang="zh-CN" sz="2204" dirty="0">
              <a:latin typeface="+mj-lt"/>
            </a:endParaRPr>
          </a:p>
          <a:p>
            <a:pPr marL="1243774" lvl="4" indent="-571500">
              <a:buFont typeface="Courier New" panose="02070309020205020404" pitchFamily="49" charset="0"/>
              <a:buChar char="o"/>
            </a:pPr>
            <a:endParaRPr lang="en-US" altLang="zh-CN" sz="2204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9DECC-A090-4C84-B407-322BD4F72016}"/>
              </a:ext>
            </a:extLst>
          </p:cNvPr>
          <p:cNvSpPr txBox="1"/>
          <p:nvPr/>
        </p:nvSpPr>
        <p:spPr>
          <a:xfrm>
            <a:off x="3649638" y="5879040"/>
            <a:ext cx="4892723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2D convolution as a linear combination of pixel values in a neighborhood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50C7A9-E3C4-45C9-8C6B-412A46CE880B}"/>
              </a:ext>
            </a:extLst>
          </p:cNvPr>
          <p:cNvGrpSpPr/>
          <p:nvPr/>
        </p:nvGrpSpPr>
        <p:grpSpPr>
          <a:xfrm>
            <a:off x="7116795" y="3138632"/>
            <a:ext cx="1748051" cy="2565501"/>
            <a:chOff x="9764973" y="3304306"/>
            <a:chExt cx="1748051" cy="2565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D92E78-4B07-4C86-8DB3-E4898D222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591" b="35957"/>
            <a:stretch/>
          </p:blipFill>
          <p:spPr>
            <a:xfrm>
              <a:off x="9928746" y="3304306"/>
              <a:ext cx="1273577" cy="164300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96A955-B059-4D05-B257-6D8250D06CB0}"/>
                </a:ext>
              </a:extLst>
            </p:cNvPr>
            <p:cNvSpPr txBox="1"/>
            <p:nvPr/>
          </p:nvSpPr>
          <p:spPr>
            <a:xfrm>
              <a:off x="9764973" y="4943400"/>
              <a:ext cx="1748051" cy="926407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convolved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feature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566DA6-819F-4A92-BD04-188EB0C31E40}"/>
              </a:ext>
            </a:extLst>
          </p:cNvPr>
          <p:cNvGrpSpPr/>
          <p:nvPr/>
        </p:nvGrpSpPr>
        <p:grpSpPr>
          <a:xfrm>
            <a:off x="3588124" y="3356587"/>
            <a:ext cx="1935172" cy="2435000"/>
            <a:chOff x="4110786" y="3304307"/>
            <a:chExt cx="1935172" cy="2435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C151748-D44B-4797-A038-F0EFC18B4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56" b="24254"/>
            <a:stretch/>
          </p:blipFill>
          <p:spPr>
            <a:xfrm>
              <a:off x="4110786" y="3304307"/>
              <a:ext cx="1935172" cy="19432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E87AFE-6B34-46DE-8246-B587BF43ED78}"/>
                </a:ext>
              </a:extLst>
            </p:cNvPr>
            <p:cNvSpPr txBox="1"/>
            <p:nvPr/>
          </p:nvSpPr>
          <p:spPr>
            <a:xfrm>
              <a:off x="4204346" y="5166843"/>
              <a:ext cx="1748051" cy="5724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image</a:t>
              </a: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D517589-36FF-40FE-8C31-E77E72676B57}"/>
              </a:ext>
            </a:extLst>
          </p:cNvPr>
          <p:cNvSpPr/>
          <p:nvPr/>
        </p:nvSpPr>
        <p:spPr bwMode="auto">
          <a:xfrm>
            <a:off x="6012083" y="4099616"/>
            <a:ext cx="847938" cy="457200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92C81-2FD9-426C-9D23-F3F9D9D91C0B}"/>
              </a:ext>
            </a:extLst>
          </p:cNvPr>
          <p:cNvSpPr/>
          <p:nvPr/>
        </p:nvSpPr>
        <p:spPr bwMode="auto">
          <a:xfrm>
            <a:off x="7738281" y="3960136"/>
            <a:ext cx="382137" cy="34573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70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altLang="zh-CN" dirty="0"/>
              <a:t>RNN vs.</a:t>
            </a:r>
            <a:r>
              <a:rPr lang="en-US" dirty="0"/>
              <a:t> CNN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408B1-8B61-4887-8CD0-8977410DC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429809"/>
            <a:ext cx="11922760" cy="372454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/>
              <a:t>RNN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400" dirty="0">
                <a:latin typeface="+mj-lt"/>
              </a:rPr>
              <a:t>Has been default DL choice for sequence modeling</a:t>
            </a:r>
            <a:endParaRPr lang="en-US" altLang="zh-CN" sz="2204" dirty="0">
              <a:latin typeface="+mj-lt"/>
            </a:endParaRP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204" dirty="0">
                <a:latin typeface="+mj-lt"/>
              </a:rPr>
              <a:t>Can learn long-range dependencies effectively 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204" dirty="0">
                <a:latin typeface="+mj-lt"/>
              </a:rPr>
              <a:t>But training is usually slower compared with CNN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endParaRPr lang="en-US" altLang="zh-CN" sz="2204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CNN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4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Lower level of model complexity</a:t>
            </a:r>
            <a:endParaRPr lang="en-US" altLang="zh-CN" sz="2204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  <a:latin typeface="Segoe UI Light"/>
            </a:endParaRP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204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Easy to parallelize the computation</a:t>
            </a:r>
          </a:p>
          <a:p>
            <a:pPr marL="1243774" lvl="4" indent="-571500">
              <a:buFont typeface="Courier New" panose="02070309020205020404" pitchFamily="49" charset="0"/>
              <a:buChar char="o"/>
            </a:pPr>
            <a:r>
              <a:rPr lang="en-US" altLang="zh-CN" sz="2204" b="1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Dilated CNN </a:t>
            </a:r>
            <a:r>
              <a:rPr lang="en-US" altLang="zh-CN" sz="2204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can outperform RNN in sequence modeling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7B49F7E2-C80A-409A-BA2C-6DF29A2A4FD3}"/>
              </a:ext>
            </a:extLst>
          </p:cNvPr>
          <p:cNvSpPr/>
          <p:nvPr/>
        </p:nvSpPr>
        <p:spPr bwMode="auto">
          <a:xfrm>
            <a:off x="8456729" y="4374672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32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4254C2B-2596-4C5B-B21B-6EEBF953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408B1-8B61-4887-8CD0-8977410DC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541124"/>
            <a:ext cx="11922760" cy="29423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Overview of Time Series Forecasting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Foundations of Dilated Convolutional Neural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Application to Retail Demand Forecasting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1125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TEMPLATE">
  <a:themeElements>
    <a:clrScheme name="Dynamics365">
      <a:dk1>
        <a:srgbClr val="505050"/>
      </a:dk1>
      <a:lt1>
        <a:srgbClr val="FFFFFF"/>
      </a:lt1>
      <a:dk2>
        <a:srgbClr val="001E4E"/>
      </a:dk2>
      <a:lt2>
        <a:srgbClr val="3892D9"/>
      </a:lt2>
      <a:accent1>
        <a:srgbClr val="001C44"/>
      </a:accent1>
      <a:accent2>
        <a:srgbClr val="3892DA"/>
      </a:accent2>
      <a:accent3>
        <a:srgbClr val="00B6C2"/>
      </a:accent3>
      <a:accent4>
        <a:srgbClr val="4F5B6B"/>
      </a:accent4>
      <a:accent5>
        <a:srgbClr val="384351"/>
      </a:accent5>
      <a:accent6>
        <a:srgbClr val="1B212A"/>
      </a:accent6>
      <a:hlink>
        <a:srgbClr val="3893DB"/>
      </a:hlink>
      <a:folHlink>
        <a:srgbClr val="3893DB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ynamics365_template_16-9_DARK_BLUE_2017" id="{8FB303E4-D316-EC41-9A70-82CB8DE19F07}" vid="{199F96B1-A9C6-C248-867E-D36ABDDB8BCF}"/>
    </a:ext>
  </a:extLst>
</a:theme>
</file>

<file path=ppt/theme/theme3.xml><?xml version="1.0" encoding="utf-8"?>
<a:theme xmlns:a="http://schemas.openxmlformats.org/drawingml/2006/main" name="5-50126_Machine_Learning_Analytics_&amp;_Data_Science_Conference_Template">
  <a:themeElements>
    <a:clrScheme name="MLA&amp;DS">
      <a:dk1>
        <a:srgbClr val="505050"/>
      </a:dk1>
      <a:lt1>
        <a:srgbClr val="FFFFFF"/>
      </a:lt1>
      <a:dk2>
        <a:srgbClr val="A80000"/>
      </a:dk2>
      <a:lt2>
        <a:srgbClr val="E6E6E6"/>
      </a:lt2>
      <a:accent1>
        <a:srgbClr val="A80000"/>
      </a:accent1>
      <a:accent2>
        <a:srgbClr val="080808"/>
      </a:accent2>
      <a:accent3>
        <a:srgbClr val="505050"/>
      </a:accent3>
      <a:accent4>
        <a:srgbClr val="002050"/>
      </a:accent4>
      <a:accent5>
        <a:srgbClr val="D83B01"/>
      </a:accent5>
      <a:accent6>
        <a:srgbClr val="737373"/>
      </a:accent6>
      <a:hlink>
        <a:srgbClr val="0078D7"/>
      </a:hlink>
      <a:folHlink>
        <a:srgbClr val="0078D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chine_Learning_Analytics_Data_Science_Conference_16x9_Template.potx" id="{624ED27A-595E-44F6-AE1A-E016848AF1F5}" vid="{DE8A8843-A031-4909-9724-210F50B883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d971524-76e7-40a8-a01a-f99956bd178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D393254D930438EAEFA57144E97A1" ma:contentTypeVersion="8" ma:contentTypeDescription="Create a new document." ma:contentTypeScope="" ma:versionID="a6aeb48f042ee2298cd8089711c72dc6">
  <xsd:schema xmlns:xsd="http://www.w3.org/2001/XMLSchema" xmlns:xs="http://www.w3.org/2001/XMLSchema" xmlns:p="http://schemas.microsoft.com/office/2006/metadata/properties" xmlns:ns2="ed971524-76e7-40a8-a01a-f99956bd178c" targetNamespace="http://schemas.microsoft.com/office/2006/metadata/properties" ma:root="true" ma:fieldsID="f4a6e8a202de3241cd4caa49405bcc3e" ns2:_="">
    <xsd:import namespace="ed971524-76e7-40a8-a01a-f99956bd1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1524-76e7-40a8-a01a-f99956bd1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6DCE52-C401-40A1-BDD8-87F13A33A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7B12C3-B0C7-4A8D-8AAF-1CFFB2C9DFB1}">
  <ds:schemaRefs>
    <ds:schemaRef ds:uri="http://purl.org/dc/terms/"/>
    <ds:schemaRef ds:uri="ed971524-76e7-40a8-a01a-f99956bd178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E4AD6E-2085-434B-87F4-9A66B7640DE9}">
  <ds:schemaRefs>
    <ds:schemaRef ds:uri="ed971524-76e7-40a8-a01a-f99956bd17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7802</TotalTime>
  <Words>1459</Words>
  <Application>Microsoft Office PowerPoint</Application>
  <PresentationFormat>Widescreen</PresentationFormat>
  <Paragraphs>513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-apple-system</vt:lpstr>
      <vt:lpstr>Arial</vt:lpstr>
      <vt:lpstr>Calibri</vt:lpstr>
      <vt:lpstr>Calibri Light</vt:lpstr>
      <vt:lpstr>Cambria Math</vt:lpstr>
      <vt:lpstr>Consolas</vt:lpstr>
      <vt:lpstr>Courier New</vt:lpstr>
      <vt:lpstr>Segoe UI</vt:lpstr>
      <vt:lpstr>Segoe UI Light</vt:lpstr>
      <vt:lpstr>Wingdings</vt:lpstr>
      <vt:lpstr>office theme</vt:lpstr>
      <vt:lpstr>WHITE TEMPLATE</vt:lpstr>
      <vt:lpstr>5-50126_Machine_Learning_Analytics_&amp;_Data_Science_Conference_Template</vt:lpstr>
      <vt:lpstr>Dilated Neural Networks for Time Series Forecasting</vt:lpstr>
      <vt:lpstr>Agenda</vt:lpstr>
      <vt:lpstr>Agenda</vt:lpstr>
      <vt:lpstr>Overview</vt:lpstr>
      <vt:lpstr>Representative Methods</vt:lpstr>
      <vt:lpstr>Recurrent NN</vt:lpstr>
      <vt:lpstr>Convolutional NN</vt:lpstr>
      <vt:lpstr>RNN vs. CNN</vt:lpstr>
      <vt:lpstr>Agenda</vt:lpstr>
      <vt:lpstr>Dilated CNN Overview</vt:lpstr>
      <vt:lpstr>1-D Convolution for Time Series</vt:lpstr>
      <vt:lpstr>1-D Convolution for Time Series</vt:lpstr>
      <vt:lpstr>1-D Convolution with Multiple Filters</vt:lpstr>
      <vt:lpstr>Causal Convolution</vt:lpstr>
      <vt:lpstr>Dilated Convolution</vt:lpstr>
      <vt:lpstr>Dilated-CNN Advantages</vt:lpstr>
      <vt:lpstr>Dilated-CNN Design</vt:lpstr>
      <vt:lpstr>Dilated-RNNs</vt:lpstr>
      <vt:lpstr>Agenda</vt:lpstr>
      <vt:lpstr>Application to Retail Demand Forecasting </vt:lpstr>
      <vt:lpstr>Sample Data</vt:lpstr>
      <vt:lpstr>Feature Engineering</vt:lpstr>
      <vt:lpstr>Data Transformation</vt:lpstr>
      <vt:lpstr>Network Structure</vt:lpstr>
      <vt:lpstr>Model Definition</vt:lpstr>
      <vt:lpstr>Model Definition</vt:lpstr>
      <vt:lpstr>Model Definition</vt:lpstr>
      <vt:lpstr>Model Definition</vt:lpstr>
      <vt:lpstr>Hyperparameter Tuning</vt:lpstr>
      <vt:lpstr>Results</vt:lpstr>
      <vt:lpstr>Results</vt:lpstr>
      <vt:lpstr>PowerPoint Presentation</vt:lpstr>
      <vt:lpstr>Rate today ’s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Chenhui Hu</dc:creator>
  <cp:lastModifiedBy>Chenhui Hu</cp:lastModifiedBy>
  <cp:revision>350</cp:revision>
  <dcterms:created xsi:type="dcterms:W3CDTF">2013-07-15T20:26:40Z</dcterms:created>
  <dcterms:modified xsi:type="dcterms:W3CDTF">2019-03-27T23:07:30Z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512">
    <vt:lpwstr>3</vt:lpwstr>
  </property>
  <property fmtid="{D5CDD505-2E9C-101B-9397-08002B2CF9AE}" pid="3" name="ContentTypeId">
    <vt:lpwstr>0x010100D38D393254D930438EAEFA57144E97A1</vt:lpwstr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iteId">
    <vt:lpwstr>72f988bf-86f1-41af-91ab-2d7cd011db47</vt:lpwstr>
  </property>
  <property fmtid="{D5CDD505-2E9C-101B-9397-08002B2CF9AE}" pid="6" name="MSIP_Label_f42aa342-8706-4288-bd11-ebb85995028c_Owner">
    <vt:lpwstr>chenhhu@microsoft.com</vt:lpwstr>
  </property>
  <property fmtid="{D5CDD505-2E9C-101B-9397-08002B2CF9AE}" pid="7" name="MSIP_Label_f42aa342-8706-4288-bd11-ebb85995028c_SetDate">
    <vt:lpwstr>2019-03-17T02:22:05.5748910Z</vt:lpwstr>
  </property>
  <property fmtid="{D5CDD505-2E9C-101B-9397-08002B2CF9AE}" pid="8" name="MSIP_Label_f42aa342-8706-4288-bd11-ebb85995028c_Name">
    <vt:lpwstr>General</vt:lpwstr>
  </property>
  <property fmtid="{D5CDD505-2E9C-101B-9397-08002B2CF9AE}" pid="9" name="MSIP_Label_f42aa342-8706-4288-bd11-ebb85995028c_Application">
    <vt:lpwstr>Microsoft Azure Information Protection</vt:lpwstr>
  </property>
  <property fmtid="{D5CDD505-2E9C-101B-9397-08002B2CF9AE}" pid="10" name="MSIP_Label_f42aa342-8706-4288-bd11-ebb85995028c_ActionId">
    <vt:lpwstr>6770944b-ddc3-48cf-b47d-3e669980e501</vt:lpwstr>
  </property>
  <property fmtid="{D5CDD505-2E9C-101B-9397-08002B2CF9AE}" pid="11" name="MSIP_Label_f42aa342-8706-4288-bd11-ebb85995028c_Extended_MSFT_Method">
    <vt:lpwstr>Automatic</vt:lpwstr>
  </property>
  <property fmtid="{D5CDD505-2E9C-101B-9397-08002B2CF9AE}" pid="12" name="Sensitivity">
    <vt:lpwstr>General</vt:lpwstr>
  </property>
</Properties>
</file>